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49"/>
  </p:notesMasterIdLst>
  <p:sldIdLst>
    <p:sldId id="281" r:id="rId2"/>
    <p:sldId id="344" r:id="rId3"/>
    <p:sldId id="435" r:id="rId4"/>
    <p:sldId id="346" r:id="rId5"/>
    <p:sldId id="347" r:id="rId6"/>
    <p:sldId id="348" r:id="rId7"/>
    <p:sldId id="349" r:id="rId8"/>
    <p:sldId id="352" r:id="rId9"/>
    <p:sldId id="353" r:id="rId10"/>
    <p:sldId id="436" r:id="rId11"/>
    <p:sldId id="442" r:id="rId12"/>
    <p:sldId id="419" r:id="rId13"/>
    <p:sldId id="444" r:id="rId14"/>
    <p:sldId id="445" r:id="rId15"/>
    <p:sldId id="446" r:id="rId16"/>
    <p:sldId id="447" r:id="rId17"/>
    <p:sldId id="448" r:id="rId18"/>
    <p:sldId id="443" r:id="rId19"/>
    <p:sldId id="430" r:id="rId20"/>
    <p:sldId id="420" r:id="rId21"/>
    <p:sldId id="424" r:id="rId22"/>
    <p:sldId id="425" r:id="rId23"/>
    <p:sldId id="426" r:id="rId24"/>
    <p:sldId id="427" r:id="rId25"/>
    <p:sldId id="428" r:id="rId26"/>
    <p:sldId id="433" r:id="rId27"/>
    <p:sldId id="438" r:id="rId28"/>
    <p:sldId id="354" r:id="rId29"/>
    <p:sldId id="355" r:id="rId30"/>
    <p:sldId id="356" r:id="rId31"/>
    <p:sldId id="357" r:id="rId32"/>
    <p:sldId id="358" r:id="rId33"/>
    <p:sldId id="359" r:id="rId34"/>
    <p:sldId id="361" r:id="rId35"/>
    <p:sldId id="362" r:id="rId36"/>
    <p:sldId id="364" r:id="rId37"/>
    <p:sldId id="365" r:id="rId38"/>
    <p:sldId id="366" r:id="rId39"/>
    <p:sldId id="439" r:id="rId40"/>
    <p:sldId id="440" r:id="rId41"/>
    <p:sldId id="441" r:id="rId42"/>
    <p:sldId id="350" r:id="rId43"/>
    <p:sldId id="367" r:id="rId44"/>
    <p:sldId id="368" r:id="rId45"/>
    <p:sldId id="351" r:id="rId46"/>
    <p:sldId id="369" r:id="rId47"/>
    <p:sldId id="416" r:id="rId4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GyeonggiTitleOTF Bold" panose="02020603020101020101" pitchFamily="18" charset="-127"/>
      <p:regular r:id="rId56"/>
      <p:bold r:id="rId57"/>
      <p:italic r:id="rId58"/>
      <p:boldItalic r:id="rId59"/>
    </p:embeddedFont>
    <p:embeddedFont>
      <p:font typeface="GyeonggiTitleOTF Medium" panose="02020603020101020101" pitchFamily="18" charset="-127"/>
      <p:regular r:id="rId60"/>
      <p:bold r:id="rId61"/>
      <p:italic r:id="rId62"/>
      <p:boldItalic r:id="rId63"/>
    </p:embeddedFont>
    <p:embeddedFont>
      <p:font typeface="GyeonggiTitleOTF Medium" panose="02020603020101020101" pitchFamily="18" charset="-127"/>
      <p:regular r:id="rId60"/>
      <p:bold r:id="rId61"/>
      <p:italic r:id="rId62"/>
      <p:boldItalic r:id="rId6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854" autoAdjust="0"/>
    <p:restoredTop sz="96197"/>
  </p:normalViewPr>
  <p:slideViewPr>
    <p:cSldViewPr snapToGrid="0">
      <p:cViewPr varScale="1">
        <p:scale>
          <a:sx n="124" d="100"/>
          <a:sy n="124" d="100"/>
        </p:scale>
        <p:origin x="2176" y="168"/>
      </p:cViewPr>
      <p:guideLst>
        <p:guide orient="horz" pos="218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E67DA-0D19-E746-AC67-3D263D67A4FB}" type="datetimeFigureOut">
              <a:rPr kumimoji="1" lang="ko-Kore-KR" altLang="en-US" smtClean="0"/>
              <a:t>2023. 6. 29.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CA8CE-722C-C442-8664-4A3D4F9859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883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8371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8190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6526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605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3809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2190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3574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241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661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3121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0903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0671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4135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9175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8471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1610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2408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2110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2544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0155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7067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8087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6666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1020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5381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4714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3822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09136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6674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26262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1173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80327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6903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71679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44201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01795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366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7700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8564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0153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6484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7520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7466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2023. 6. 29.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48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2023. 6. 29.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07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2023. 6. 29.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53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2023. 6. 29.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24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2023. 6. 29.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194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2023. 6. 29.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22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2023. 6. 29.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13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2023. 6. 29.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889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2023. 6. 29.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2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2023. 6. 29.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2023. 6. 29.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4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4692D-D85F-1540-A0C8-1EA0CA5B78D5}" type="datetimeFigureOut">
              <a:rPr kumimoji="1" lang="ko-Kore-KR" altLang="en-US" smtClean="0"/>
              <a:t>2023. 6. 29.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91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72179" y="2932345"/>
            <a:ext cx="2375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AutoGPT</a:t>
            </a:r>
            <a:endParaRPr lang="ko-KR" altLang="en-US" sz="4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5DBE7-7B91-202B-E7DA-3E86C881434A}"/>
              </a:ext>
            </a:extLst>
          </p:cNvPr>
          <p:cNvSpPr txBox="1"/>
          <p:nvPr/>
        </p:nvSpPr>
        <p:spPr>
          <a:xfrm>
            <a:off x="3793582" y="357777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 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코드분석하기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2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AutoGPT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워크플로우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step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번외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Vector database</a:t>
            </a:r>
            <a:r>
              <a:rPr kumimoji="1" lang="ko-KR" altLang="en-US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사용하지 않는 것으로 보인다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C1BC1F-80E4-05A4-73F3-4B804C1EF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89" y="1857724"/>
            <a:ext cx="6424857" cy="50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97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 err="1">
                <a:latin typeface="GyeonggiTitleOTF Bold" panose="02020603020101020101" pitchFamily="18" charset="-127"/>
              </a:rPr>
              <a:t>AutoGPT</a:t>
            </a:r>
            <a:r>
              <a:rPr kumimoji="1" lang="en-US" altLang="en-US" sz="3200" b="1" dirty="0">
                <a:latin typeface="GyeonggiTitleOTF Bold" panose="02020603020101020101" pitchFamily="18" charset="-127"/>
              </a:rPr>
              <a:t> Command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에서 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란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?, 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어떻게 생성되고 어떻게 쓰이는가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2F0B3F-2ED6-8F0E-E64E-0D2CC30A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6" y="1801090"/>
            <a:ext cx="7041923" cy="4805363"/>
          </a:xfrm>
          <a:prstGeom prst="rect">
            <a:avLst/>
          </a:prstGeom>
        </p:spPr>
      </p:pic>
      <p:cxnSp>
        <p:nvCxnSpPr>
          <p:cNvPr id="7" name="Straight Connector 4">
            <a:extLst>
              <a:ext uri="{FF2B5EF4-FFF2-40B4-BE49-F238E27FC236}">
                <a16:creationId xmlns:a16="http://schemas.microsoft.com/office/drawing/2014/main" id="{FC491117-73A4-13FF-3E5C-20D05A8DE290}"/>
              </a:ext>
            </a:extLst>
          </p:cNvPr>
          <p:cNvCxnSpPr>
            <a:cxnSpLocks/>
          </p:cNvCxnSpPr>
          <p:nvPr/>
        </p:nvCxnSpPr>
        <p:spPr>
          <a:xfrm>
            <a:off x="628649" y="5604976"/>
            <a:ext cx="8861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">
            <a:extLst>
              <a:ext uri="{FF2B5EF4-FFF2-40B4-BE49-F238E27FC236}">
                <a16:creationId xmlns:a16="http://schemas.microsoft.com/office/drawing/2014/main" id="{45E00977-8B86-37AD-7507-9713595D9BF1}"/>
              </a:ext>
            </a:extLst>
          </p:cNvPr>
          <p:cNvCxnSpPr>
            <a:cxnSpLocks/>
          </p:cNvCxnSpPr>
          <p:nvPr/>
        </p:nvCxnSpPr>
        <p:spPr>
          <a:xfrm>
            <a:off x="882649" y="5738903"/>
            <a:ext cx="9923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A79057D5-3A24-A811-D512-56604EEE68BE}"/>
              </a:ext>
            </a:extLst>
          </p:cNvPr>
          <p:cNvCxnSpPr>
            <a:cxnSpLocks/>
          </p:cNvCxnSpPr>
          <p:nvPr/>
        </p:nvCxnSpPr>
        <p:spPr>
          <a:xfrm>
            <a:off x="882649" y="5886685"/>
            <a:ext cx="3919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6679A60A-5403-81A0-21D3-E501A73BADC1}"/>
              </a:ext>
            </a:extLst>
          </p:cNvPr>
          <p:cNvCxnSpPr>
            <a:cxnSpLocks/>
          </p:cNvCxnSpPr>
          <p:nvPr/>
        </p:nvCxnSpPr>
        <p:spPr>
          <a:xfrm>
            <a:off x="1120262" y="6052939"/>
            <a:ext cx="19646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571EE3-3AB0-268D-1A48-4949AA5168B6}"/>
              </a:ext>
            </a:extLst>
          </p:cNvPr>
          <p:cNvSpPr txBox="1"/>
          <p:nvPr/>
        </p:nvSpPr>
        <p:spPr>
          <a:xfrm>
            <a:off x="6067117" y="1880110"/>
            <a:ext cx="2448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agent.py </a:t>
            </a:r>
            <a:r>
              <a:rPr kumimoji="1" lang="en-US" altLang="ko-KR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  <a:sym typeface="Wingdings" panose="05000000000000000000" pitchFamily="2" charset="2"/>
              </a:rPr>
              <a:t></a:t>
            </a:r>
            <a:r>
              <a:rPr kumimoji="1" lang="en-US" altLang="ko-KR" sz="18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app.py </a:t>
            </a:r>
          </a:p>
        </p:txBody>
      </p:sp>
    </p:spTree>
    <p:extLst>
      <p:ext uri="{BB962C8B-B14F-4D97-AF65-F5344CB8AC3E}">
        <p14:creationId xmlns:p14="http://schemas.microsoft.com/office/powerpoint/2010/main" val="1920545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 err="1">
                <a:latin typeface="GyeonggiTitleOTF Bold" panose="02020603020101020101" pitchFamily="18" charset="-127"/>
              </a:rPr>
              <a:t>AutoGPT</a:t>
            </a:r>
            <a:r>
              <a:rPr kumimoji="1" lang="en-US" altLang="en-US" sz="3200" b="1" dirty="0">
                <a:latin typeface="GyeonggiTitleOTF Bold" panose="02020603020101020101" pitchFamily="18" charset="-127"/>
              </a:rPr>
              <a:t> Command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autogpt/agent/agent.py 159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번째 줄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~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7B465-23C4-5017-40AA-9B8967952CE9}"/>
              </a:ext>
            </a:extLst>
          </p:cNvPr>
          <p:cNvSpPr txBox="1"/>
          <p:nvPr/>
        </p:nvSpPr>
        <p:spPr>
          <a:xfrm>
            <a:off x="628649" y="1838512"/>
            <a:ext cx="8023738" cy="375487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Print Assistant thoughts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if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assistant_reply_json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!= {}: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# Get command name and arguments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try: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print_assistant_thoughts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self.ai_name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assistant_reply_json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self.config</a:t>
            </a:r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arguments = </a:t>
            </a:r>
            <a:r>
              <a:rPr lang="en-US" altLang="ko-Kore-KR" sz="1400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get_command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    </a:t>
            </a:r>
            <a:r>
              <a:rPr lang="en-US" altLang="ko-Kore-KR" sz="1400" dirty="0" err="1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assistant_reply_json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-US" altLang="ko-Kore-KR" sz="1400" dirty="0" err="1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assistant_reply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-US" altLang="ko-Kore-KR" sz="1400" dirty="0" err="1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self.config</a:t>
            </a:r>
            <a:endParaRPr lang="en-US" altLang="ko-Kore-KR" sz="1400" dirty="0">
              <a:solidFill>
                <a:srgbClr val="FFC0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if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self.config.speak_mode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say_text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f"I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want to execute {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}")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arguments = self._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resolve_pathlike_command_args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(arguments)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except Exception as e: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logger.error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("Error: \n", str(e))</a:t>
            </a:r>
          </a:p>
        </p:txBody>
      </p:sp>
    </p:spTree>
    <p:extLst>
      <p:ext uri="{BB962C8B-B14F-4D97-AF65-F5344CB8AC3E}">
        <p14:creationId xmlns:p14="http://schemas.microsoft.com/office/powerpoint/2010/main" val="620448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 err="1">
                <a:latin typeface="GyeonggiTitleOTF Bold" panose="02020603020101020101" pitchFamily="18" charset="-127"/>
              </a:rPr>
              <a:t>AutoGPT</a:t>
            </a:r>
            <a:r>
              <a:rPr kumimoji="1" lang="en-US" altLang="en-US" sz="3200" b="1" dirty="0">
                <a:latin typeface="GyeonggiTitleOTF Bold" panose="02020603020101020101" pitchFamily="18" charset="-127"/>
              </a:rPr>
              <a:t> Command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autogpt/app.py 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중 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 </a:t>
            </a:r>
            <a:r>
              <a:rPr kumimoji="1" lang="en-US" altLang="ko-KR" sz="2000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get_command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전반적인 구성</a:t>
            </a:r>
            <a:endParaRPr kumimoji="1" lang="en-US" altLang="ko-KR" sz="20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7B465-23C4-5017-40AA-9B8967952CE9}"/>
              </a:ext>
            </a:extLst>
          </p:cNvPr>
          <p:cNvSpPr txBox="1"/>
          <p:nvPr/>
        </p:nvSpPr>
        <p:spPr>
          <a:xfrm>
            <a:off x="628649" y="1838512"/>
            <a:ext cx="8023738" cy="39703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 </a:t>
            </a:r>
            <a:r>
              <a:rPr lang="en-US" altLang="ko-Kore-KR" sz="1400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get_command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ore-KR" sz="1400" dirty="0" err="1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assistant_reply_json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Dict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-US" altLang="ko-Kore-KR" sz="1400" dirty="0" err="1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assistant_reply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ChatModelResponse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-US" altLang="ko-Kore-KR" sz="1400" dirty="0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config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Config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"""Parse the response and return the command name and arguments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Args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 err="1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assistant_reply_json</a:t>
            </a:r>
            <a:r>
              <a:rPr lang="en-US" altLang="ko-Kore-KR" sz="1400" dirty="0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dict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): The response object from the AI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 err="1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assistant_reply</a:t>
            </a:r>
            <a:r>
              <a:rPr lang="en-US" altLang="ko-Kore-KR" sz="1400" dirty="0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ChatModelResponse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): The model response from the AI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config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(Config): The config object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Returns: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tuple: The command name and arguments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Raises: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json.decoder.JSONDecodeError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If the response is not valid JSON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Exception: If any other error occurs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"""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872E01-5A9A-7515-FE41-5F1A81C3FBA1}"/>
              </a:ext>
            </a:extLst>
          </p:cNvPr>
          <p:cNvCxnSpPr>
            <a:cxnSpLocks/>
          </p:cNvCxnSpPr>
          <p:nvPr/>
        </p:nvCxnSpPr>
        <p:spPr>
          <a:xfrm>
            <a:off x="3809674" y="2771856"/>
            <a:ext cx="273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585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 err="1">
                <a:latin typeface="GyeonggiTitleOTF Bold" panose="02020603020101020101" pitchFamily="18" charset="-127"/>
              </a:rPr>
              <a:t>AutoGPT</a:t>
            </a:r>
            <a:r>
              <a:rPr kumimoji="1" lang="en-US" altLang="en-US" sz="3200" b="1" dirty="0">
                <a:latin typeface="GyeonggiTitleOTF Bold" panose="02020603020101020101" pitchFamily="18" charset="-127"/>
              </a:rPr>
              <a:t> Command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autogpt/app.py 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중 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 </a:t>
            </a:r>
            <a:r>
              <a:rPr kumimoji="1" lang="en-US" altLang="ko-KR" sz="2000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get_command</a:t>
            </a:r>
            <a:endParaRPr kumimoji="1" lang="en-US" altLang="ko-KR" sz="20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7B465-23C4-5017-40AA-9B8967952CE9}"/>
              </a:ext>
            </a:extLst>
          </p:cNvPr>
          <p:cNvSpPr txBox="1"/>
          <p:nvPr/>
        </p:nvSpPr>
        <p:spPr>
          <a:xfrm>
            <a:off x="628649" y="1838512"/>
            <a:ext cx="8023738" cy="203132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if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config.openai_functions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if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assistant_reply.function_call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is None: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return "Error:", "No '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function_call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' in assistant reply"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assistant_reply_json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["command"] = {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"name": assistant_reply.function_call.name,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"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args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":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json.loads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assistant_reply.function_call.arguments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}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872E01-5A9A-7515-FE41-5F1A81C3FBA1}"/>
              </a:ext>
            </a:extLst>
          </p:cNvPr>
          <p:cNvCxnSpPr>
            <a:cxnSpLocks/>
          </p:cNvCxnSpPr>
          <p:nvPr/>
        </p:nvCxnSpPr>
        <p:spPr>
          <a:xfrm>
            <a:off x="1135300" y="2742359"/>
            <a:ext cx="273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82CAA1-B6D2-4AD2-8457-6FABC22D5C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6" b="33508"/>
          <a:stretch/>
        </p:blipFill>
        <p:spPr>
          <a:xfrm>
            <a:off x="510288" y="3646207"/>
            <a:ext cx="5639531" cy="23229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1288EB-691A-01CA-9DBD-9542E2A48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377" y="1907338"/>
            <a:ext cx="3380404" cy="57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3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 err="1">
                <a:latin typeface="GyeonggiTitleOTF Bold" panose="02020603020101020101" pitchFamily="18" charset="-127"/>
              </a:rPr>
              <a:t>AutoGPT</a:t>
            </a:r>
            <a:r>
              <a:rPr kumimoji="1" lang="en-US" altLang="en-US" sz="3200" b="1" dirty="0">
                <a:latin typeface="GyeonggiTitleOTF Bold" panose="02020603020101020101" pitchFamily="18" charset="-127"/>
              </a:rPr>
              <a:t> Command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autogpt/agent/agent.py 265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번째 줄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~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7B465-23C4-5017-40AA-9B8967952CE9}"/>
              </a:ext>
            </a:extLst>
          </p:cNvPr>
          <p:cNvSpPr txBox="1"/>
          <p:nvPr/>
        </p:nvSpPr>
        <p:spPr>
          <a:xfrm>
            <a:off x="628649" y="1838512"/>
            <a:ext cx="8023738" cy="16004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#command_name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이랑 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arguments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문제없으면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execute_command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실행</a:t>
            </a:r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command_result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-US" altLang="ko-Kore-KR" sz="1400" dirty="0" err="1">
                <a:solidFill>
                  <a:srgbClr val="FF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execute_command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</a:t>
            </a:r>
            <a:r>
              <a:rPr lang="en-US" altLang="ko-Kore-KR" sz="1400" dirty="0" err="1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</a:t>
            </a:r>
            <a:r>
              <a:rPr lang="en-US" altLang="ko-Kore-KR" sz="1400" dirty="0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arguments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=arguments,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</a:t>
            </a:r>
            <a:r>
              <a:rPr lang="en-US" altLang="ko-Kore-KR" sz="1400" dirty="0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agent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=self,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result 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f"Command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{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 returned: " f"{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command_result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}"</a:t>
            </a:r>
          </a:p>
        </p:txBody>
      </p:sp>
    </p:spTree>
    <p:extLst>
      <p:ext uri="{BB962C8B-B14F-4D97-AF65-F5344CB8AC3E}">
        <p14:creationId xmlns:p14="http://schemas.microsoft.com/office/powerpoint/2010/main" val="1636106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 err="1">
                <a:latin typeface="GyeonggiTitleOTF Bold" panose="02020603020101020101" pitchFamily="18" charset="-127"/>
              </a:rPr>
              <a:t>AutoGPT</a:t>
            </a:r>
            <a:r>
              <a:rPr kumimoji="1" lang="en-US" altLang="en-US" sz="3200" b="1" dirty="0">
                <a:latin typeface="GyeonggiTitleOTF Bold" panose="02020603020101020101" pitchFamily="18" charset="-127"/>
              </a:rPr>
              <a:t> Command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autogpt/app.py 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중 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 </a:t>
            </a:r>
            <a:r>
              <a:rPr kumimoji="1" lang="en-US" altLang="ko-KR" sz="2000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execute_command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전반적인 구성</a:t>
            </a:r>
            <a:endParaRPr kumimoji="1" lang="en-US" altLang="ko-KR" sz="20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7B465-23C4-5017-40AA-9B8967952CE9}"/>
              </a:ext>
            </a:extLst>
          </p:cNvPr>
          <p:cNvSpPr txBox="1"/>
          <p:nvPr/>
        </p:nvSpPr>
        <p:spPr>
          <a:xfrm>
            <a:off x="628649" y="1838512"/>
            <a:ext cx="8023738" cy="33239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execute_command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ore-KR" sz="1400" dirty="0" err="1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str,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ore-KR" sz="1400" dirty="0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arguments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dict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[str, str],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ore-KR" sz="1400" dirty="0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agent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Agent,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"""Execute the command and return the result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Args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 err="1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command_name</a:t>
            </a:r>
            <a:r>
              <a:rPr lang="en-US" altLang="ko-Kore-KR" sz="1400" dirty="0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(str): The name of the command to execute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arguments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dict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): The arguments for the command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>
                <a:solidFill>
                  <a:srgbClr val="FFC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agent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(Agent): The agent that is executing the command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Returns: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str: The result of the command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"""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872E01-5A9A-7515-FE41-5F1A81C3FBA1}"/>
              </a:ext>
            </a:extLst>
          </p:cNvPr>
          <p:cNvCxnSpPr>
            <a:cxnSpLocks/>
          </p:cNvCxnSpPr>
          <p:nvPr/>
        </p:nvCxnSpPr>
        <p:spPr>
          <a:xfrm>
            <a:off x="1233622" y="4875959"/>
            <a:ext cx="273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950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 err="1">
                <a:latin typeface="GyeonggiTitleOTF Bold" panose="02020603020101020101" pitchFamily="18" charset="-127"/>
              </a:rPr>
              <a:t>AutoGPT</a:t>
            </a:r>
            <a:r>
              <a:rPr kumimoji="1" lang="en-US" altLang="en-US" sz="3200" b="1" dirty="0">
                <a:latin typeface="GyeonggiTitleOTF Bold" panose="02020603020101020101" pitchFamily="18" charset="-127"/>
              </a:rPr>
              <a:t> Command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autogpt/app.py 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중 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 </a:t>
            </a:r>
            <a:r>
              <a:rPr kumimoji="1" lang="en-US" altLang="ko-KR" sz="2000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execute_command</a:t>
            </a:r>
            <a:endParaRPr kumimoji="1" lang="en-US" altLang="ko-KR" sz="20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7B465-23C4-5017-40AA-9B8967952CE9}"/>
              </a:ext>
            </a:extLst>
          </p:cNvPr>
          <p:cNvSpPr txBox="1"/>
          <p:nvPr/>
        </p:nvSpPr>
        <p:spPr>
          <a:xfrm>
            <a:off x="628649" y="1838512"/>
            <a:ext cx="8023738" cy="39703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try: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cmd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agent.</a:t>
            </a:r>
            <a:r>
              <a:rPr lang="en-US" altLang="ko-Kore-KR" sz="1400" dirty="0" err="1">
                <a:solidFill>
                  <a:srgbClr val="00B05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command_registry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.commands.get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# If the command is found, call it with the provided arguments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if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cmd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return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cmd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(**arguments, agent=agent)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…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for command in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agent.ai_config.prompt_generator.commands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if (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== command["label"].lower()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or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== command["name"].lower()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):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return command["function"](**arguments)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return (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f"Unknown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command '{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}'. Please refer to the 'COMMANDS'"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" list for available commands and only respond in the specified JSON"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" format."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872E01-5A9A-7515-FE41-5F1A81C3FBA1}"/>
              </a:ext>
            </a:extLst>
          </p:cNvPr>
          <p:cNvCxnSpPr>
            <a:cxnSpLocks/>
          </p:cNvCxnSpPr>
          <p:nvPr/>
        </p:nvCxnSpPr>
        <p:spPr>
          <a:xfrm>
            <a:off x="2129549" y="4681995"/>
            <a:ext cx="273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D641579E-2CE0-F202-BD5B-29126FA43AF6}"/>
              </a:ext>
            </a:extLst>
          </p:cNvPr>
          <p:cNvCxnSpPr>
            <a:cxnSpLocks/>
          </p:cNvCxnSpPr>
          <p:nvPr/>
        </p:nvCxnSpPr>
        <p:spPr>
          <a:xfrm>
            <a:off x="2450401" y="3596722"/>
            <a:ext cx="37194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631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 err="1">
                <a:latin typeface="GyeonggiTitleOTF Bold" panose="02020603020101020101" pitchFamily="18" charset="-127"/>
              </a:rPr>
              <a:t>AutoGPT</a:t>
            </a:r>
            <a:r>
              <a:rPr kumimoji="1" lang="en-US" altLang="en-US" sz="3200" b="1" dirty="0">
                <a:latin typeface="GyeonggiTitleOTF Bold" panose="02020603020101020101" pitchFamily="18" charset="-127"/>
              </a:rPr>
              <a:t> Command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autogpt/main.py </a:t>
            </a:r>
            <a:r>
              <a:rPr kumimoji="1" lang="ko-KR" altLang="en-US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중 </a:t>
            </a:r>
            <a:r>
              <a:rPr lang="en-US" altLang="ko-Kore-KR" sz="2000" dirty="0" err="1">
                <a:solidFill>
                  <a:srgbClr val="00B05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command_registry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7B465-23C4-5017-40AA-9B8967952CE9}"/>
              </a:ext>
            </a:extLst>
          </p:cNvPr>
          <p:cNvSpPr txBox="1"/>
          <p:nvPr/>
        </p:nvSpPr>
        <p:spPr>
          <a:xfrm>
            <a:off x="628649" y="1847748"/>
            <a:ext cx="8023738" cy="418576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COMMAND_CATEGORIES = [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"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autogpt.commands.execute_code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"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autogpt.commands.file_operations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"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autogpt.commands.web_search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"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autogpt.commands.web_selenium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"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autogpt.app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"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autogpt.commands.task_statuses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]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…</a:t>
            </a:r>
          </a:p>
          <a:p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enabled_command_categories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[ #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활성화된 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</a:t>
            </a:r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x for x in COMMAND_CATEGORIES if x not in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config.disabled_command_categories</a:t>
            </a:r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]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…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for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command_category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in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enabled_command_categories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 err="1">
                <a:solidFill>
                  <a:srgbClr val="00B05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command_registry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.import_commands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command_category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</a:t>
            </a:r>
            <a:r>
              <a:rPr lang="en-US" altLang="ko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enabled_command_categories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리스트를 반복하면서 각각의 카테고리에 대해 </a:t>
            </a:r>
            <a:r>
              <a:rPr lang="en-US" altLang="ko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command_registry.import_commands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 호출합니다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400" dirty="0">
                <a:solidFill>
                  <a:srgbClr val="00B05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 함수는 주어진 카테고리에 속한 명령어를 </a:t>
            </a:r>
            <a:r>
              <a:rPr lang="en-US" altLang="ko-KR" sz="1400" dirty="0" err="1">
                <a:solidFill>
                  <a:srgbClr val="00B05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command_registry</a:t>
            </a:r>
            <a:r>
              <a:rPr lang="ko-KR" altLang="en-US" sz="1400" dirty="0">
                <a:solidFill>
                  <a:srgbClr val="00B05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등록합니다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이를 통해 프로그램은 해당 명령어를 식별하고 실행할 수 있게 됩니다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4481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 err="1">
                <a:latin typeface="GyeonggiTitleOTF Bold" panose="02020603020101020101" pitchFamily="18" charset="-127"/>
              </a:rPr>
              <a:t>AutoGPT</a:t>
            </a:r>
            <a:r>
              <a:rPr kumimoji="1" lang="en-US" altLang="en-US" sz="3200" b="1" dirty="0">
                <a:latin typeface="GyeonggiTitleOTF Bold" panose="02020603020101020101" pitchFamily="18" charset="-127"/>
              </a:rPr>
              <a:t> Command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</a:t>
            </a:r>
            <a:r>
              <a:rPr kumimoji="1" lang="en-US" altLang="ko-KR" sz="2000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main.py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600" b="1" i="0" dirty="0" err="1">
                <a:solidFill>
                  <a:srgbClr val="111827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autogpt.commands.execute_code</a:t>
            </a:r>
            <a:endParaRPr lang="en-US" altLang="ko-KR" sz="1600" b="1" i="0" dirty="0">
              <a:solidFill>
                <a:srgbClr val="111827"/>
              </a:solidFill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ko-KR" altLang="en-US" sz="1200" b="1" u="none" strike="noStrike" dirty="0">
                <a:solidFill>
                  <a:srgbClr val="111827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코드 실행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autogpt.commands.file_operations</a:t>
            </a:r>
            <a:endParaRPr lang="en-US" altLang="ko-KR" sz="1600" dirty="0">
              <a:solidFill>
                <a:srgbClr val="0000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rgbClr val="00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파일 조작</a:t>
            </a:r>
            <a:endParaRPr kumimoji="1" lang="en-US" altLang="ko-KR" sz="1200" dirty="0">
              <a:solidFill>
                <a:prstClr val="black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autogpt.commands.web_search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웹 검색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autogpt.commands.web_selenium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Selenium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을 사용한 웹 자동화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autogpt.app</a:t>
            </a:r>
            <a:endParaRPr lang="en-US" altLang="ko-KR" sz="1600" dirty="0">
              <a:solidFill>
                <a:srgbClr val="0000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애플리케이션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it-IT" altLang="ko-KR" sz="1600" b="0" i="0" u="none" strike="noStrike" dirty="0">
                <a:solidFill>
                  <a:srgbClr val="000000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autogpt.commands.task_statuses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작업 상태 조회</a:t>
            </a:r>
            <a:endParaRPr lang="it-IT" altLang="ko-KR" sz="1200" b="0" i="0" u="none" strike="noStrike" dirty="0">
              <a:solidFill>
                <a:srgbClr val="000000"/>
              </a:solidFill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DB3452-23D6-A17F-3948-F1DE6C1C9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028" y="1175657"/>
            <a:ext cx="3208298" cy="45495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4F0B7D-E031-802B-55DC-B8DC9631D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935" y="5112196"/>
            <a:ext cx="3270543" cy="16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7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AutoGPT</a:t>
            </a:r>
            <a:r>
              <a:rPr lang="ko-KR" altLang="en-US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정의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소프트웨어 및 서비스와 상호 작용하여 다양한 작업을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자율적으로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수행한다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kumimoji="1" lang="en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3997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 err="1">
                <a:latin typeface="GyeonggiTitleOTF Bold" panose="02020603020101020101" pitchFamily="18" charset="-127"/>
              </a:rPr>
              <a:t>AutoGPT</a:t>
            </a:r>
            <a:r>
              <a:rPr kumimoji="1" lang="en-US" altLang="en-US" sz="3200" b="1" dirty="0">
                <a:latin typeface="GyeonggiTitleOTF Bold" panose="02020603020101020101" pitchFamily="18" charset="-127"/>
              </a:rPr>
              <a:t> Command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19271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autogpt/models/command.py #command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구성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D2C55-BB97-C427-DA73-5610437D3553}"/>
              </a:ext>
            </a:extLst>
          </p:cNvPr>
          <p:cNvSpPr txBox="1"/>
          <p:nvPr/>
        </p:nvSpPr>
        <p:spPr>
          <a:xfrm>
            <a:off x="628649" y="1838512"/>
            <a:ext cx="8023738" cy="418576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"""A class representing a command.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Attributes: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name (str): The name of the command.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description (str): A brief description of what the command does. #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작업에 대한 간단한 설명</a:t>
            </a:r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parameters (list): The parameters of the function that the command executes. #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매개변수</a:t>
            </a:r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"""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self.name = name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self.description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description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self.method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method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self.parameters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parameters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self.enabled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enabled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self.disabled_reason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disabled_reason</a:t>
            </a:r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인스턴스는 명령어의 이름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설명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실행 함수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매개변수 목록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활성화 여부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비활성화된 이유 </a:t>
            </a:r>
            <a:endParaRPr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                     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등의 정보를 가짐</a:t>
            </a:r>
            <a:endParaRPr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89022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 err="1">
                <a:latin typeface="GyeonggiTitleOTF Bold" panose="02020603020101020101" pitchFamily="18" charset="-127"/>
              </a:rPr>
              <a:t>AutoGPT</a:t>
            </a:r>
            <a:r>
              <a:rPr kumimoji="1" lang="en-US" altLang="en-US" sz="3200" b="1" dirty="0">
                <a:latin typeface="GyeonggiTitleOTF Bold" panose="02020603020101020101" pitchFamily="18" charset="-127"/>
              </a:rPr>
              <a:t> Command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19271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autogpt/models/command_registry.py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D2C55-BB97-C427-DA73-5610437D3553}"/>
              </a:ext>
            </a:extLst>
          </p:cNvPr>
          <p:cNvSpPr txBox="1"/>
          <p:nvPr/>
        </p:nvSpPr>
        <p:spPr>
          <a:xfrm>
            <a:off x="628649" y="1838512"/>
            <a:ext cx="8023738" cy="440120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"""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The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CommandRegistry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class is a manager for a collection of Command objects.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It allows the registration, modification, and retrieval of Command objects,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as well as the scanning and loading of command plugins from a specified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directory. #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등록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수정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검색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가능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특정 디렉토리에서 명령어 플러그인을 스캔하고 로드 가능</a:t>
            </a:r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＂＂＂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…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 register(self,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cmd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Command) -&gt; None: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if cmd.name in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self.commands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logger.warn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f"Command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'{cmd.name}' already registered and will be overwritten!"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self.commands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[cmd.name] 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cmd</a:t>
            </a:r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 unregister(self,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str):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if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in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self.commands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del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self.commands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]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else: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raise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KeyError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f"Command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'{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}' not found in registry.")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23FBE1-557E-9999-9B52-10688DBD7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425158"/>
            <a:ext cx="4483929" cy="153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5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 err="1">
                <a:latin typeface="GyeonggiTitleOTF Bold" panose="02020603020101020101" pitchFamily="18" charset="-127"/>
              </a:rPr>
              <a:t>AutoGPT</a:t>
            </a:r>
            <a:r>
              <a:rPr kumimoji="1" lang="en-US" altLang="en-US" sz="3200" b="1" dirty="0">
                <a:latin typeface="GyeonggiTitleOTF Bold" panose="02020603020101020101" pitchFamily="18" charset="-127"/>
              </a:rPr>
              <a:t> Command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19271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Command_registry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D2C55-BB97-C427-DA73-5610437D3553}"/>
              </a:ext>
            </a:extLst>
          </p:cNvPr>
          <p:cNvSpPr txBox="1"/>
          <p:nvPr/>
        </p:nvSpPr>
        <p:spPr>
          <a:xfrm>
            <a:off x="628649" y="1838512"/>
            <a:ext cx="8023738" cy="440120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…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get_command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(self, name: str) -&gt; Callable[..., Any]: #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매개변수의 타입과 </a:t>
            </a:r>
            <a:r>
              <a:rPr lang="ko-KR" altLang="en-US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반환값의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타입에 대한 제약이 없는 임의의 호출 가능한 객체</a:t>
            </a:r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return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self.commands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[name]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 call(self,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str, **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kwargs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-&gt; Any: #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CommandRegistry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에서 등록된 커맨드를 실행하는 역할</a:t>
            </a:r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if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not in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self.commands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raise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KeyError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f"Command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'{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}' not found in registry.")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command 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self.commands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]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return command(**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kwargs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command_prompt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(self) -&gt; str: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"""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Returns a string representation of all registered `Command` objects for use in a prompt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"""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commands_list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[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f"{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idx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+ 1}. {str(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cmd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)}" for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idx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cmd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in enumerate(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self.commands.values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]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return "\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n".join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commands_list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1131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 err="1">
                <a:latin typeface="GyeonggiTitleOTF Bold" panose="02020603020101020101" pitchFamily="18" charset="-127"/>
              </a:rPr>
              <a:t>AutoGPT</a:t>
            </a:r>
            <a:r>
              <a:rPr kumimoji="1" lang="en-US" altLang="en-US" sz="3200" b="1" dirty="0">
                <a:latin typeface="GyeonggiTitleOTF Bold" panose="02020603020101020101" pitchFamily="18" charset="-127"/>
              </a:rPr>
              <a:t> Command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19271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Command_registry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D2C55-BB97-C427-DA73-5610437D3553}"/>
              </a:ext>
            </a:extLst>
          </p:cNvPr>
          <p:cNvSpPr txBox="1"/>
          <p:nvPr/>
        </p:nvSpPr>
        <p:spPr>
          <a:xfrm>
            <a:off x="628649" y="1838512"/>
            <a:ext cx="8023738" cy="35394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command_prompt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(self) -&gt; str: #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프롬프트에 사용할 수 있는 형식으로 등록된 모든 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객체의 문자열 표현을 반환</a:t>
            </a:r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"""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Returns a string representation of all registered `Command` objects for use in a prompt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"""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commands_list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[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  </a:t>
            </a:r>
            <a:r>
              <a:rPr lang="en-US" altLang="ko-Kore-KR" sz="1400" dirty="0">
                <a:solidFill>
                  <a:schemeClr val="bg1">
                    <a:lumMod val="5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#cmd = </a:t>
            </a:r>
            <a:r>
              <a:rPr lang="en-US" altLang="ko-Kore-KR" sz="1400" dirty="0" err="1">
                <a:solidFill>
                  <a:schemeClr val="bg1">
                    <a:lumMod val="5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self.commands</a:t>
            </a:r>
            <a:r>
              <a:rPr lang="en-US" altLang="ko-Kore-KR" sz="1400" dirty="0">
                <a:solidFill>
                  <a:schemeClr val="bg1">
                    <a:lumMod val="5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[</a:t>
            </a:r>
            <a:r>
              <a:rPr lang="en-US" altLang="ko-Kore-KR" sz="1400" dirty="0" err="1">
                <a:solidFill>
                  <a:schemeClr val="bg1">
                    <a:lumMod val="5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cmd_name</a:t>
            </a:r>
            <a:r>
              <a:rPr lang="en-US" altLang="ko-Kore-KR" sz="1400" dirty="0">
                <a:solidFill>
                  <a:schemeClr val="bg1">
                    <a:lumMod val="50000"/>
                  </a:schemeClr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]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f"{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idx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+ 1}. {str(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cmd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)}" for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idx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cmd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in enumerate(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self.commands.values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]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return "\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n".join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commands_list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 </a:t>
            </a:r>
            <a:r>
              <a:rPr lang="en-US" altLang="ko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commands_list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에는 등록된 모든 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객체의 순서와 함께 문자열 표현이 저장되어 있으며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이를 </a:t>
            </a:r>
            <a:r>
              <a:rPr lang="ko-KR" altLang="en-US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개행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문자로 연결하여 반환하는 것입니다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이렇게 반환된 문자열은 프롬프트에서 사용자에게 모든 등록된 커맨드를 표시하는 데 사용될 수 있습니다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87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 err="1">
                <a:latin typeface="GyeonggiTitleOTF Bold" panose="02020603020101020101" pitchFamily="18" charset="-127"/>
              </a:rPr>
              <a:t>AutoGPT</a:t>
            </a:r>
            <a:r>
              <a:rPr kumimoji="1" lang="en-US" altLang="en-US" sz="3200" b="1" dirty="0">
                <a:latin typeface="GyeonggiTitleOTF Bold" panose="02020603020101020101" pitchFamily="18" charset="-127"/>
              </a:rPr>
              <a:t> Command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19271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Command_registry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D2C55-BB97-C427-DA73-5610437D3553}"/>
              </a:ext>
            </a:extLst>
          </p:cNvPr>
          <p:cNvSpPr txBox="1"/>
          <p:nvPr/>
        </p:nvSpPr>
        <p:spPr>
          <a:xfrm>
            <a:off x="628649" y="1838512"/>
            <a:ext cx="8023738" cy="35394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import_commands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(self,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module_name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str) -&gt; None: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"""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Imports the specified Python module containing command plugins.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This method imports the associated module and registers any functions or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classes that are decorated with the `AUTO_GPT_COMMAND_IDENTIFIER` attribute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as `Command` objects. The registered `Command` objects are then added to the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`commands` dictionary of the `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CommandRegistry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` object.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Args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module_name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(str): The name of the module to import for command plugins.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"""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#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지정된 모듈을 가져와서 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AUTO_GPT_COMMAND_IDENTIFIER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속성이 있는 함수 또는 클래스를 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객체로 등록합니다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등록된 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객체는 </a:t>
            </a:r>
            <a:r>
              <a:rPr lang="en-US" altLang="ko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CommandRegistry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객체의 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commands </a:t>
            </a:r>
            <a:r>
              <a:rPr lang="ko-KR" altLang="en-US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딕셔너리에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추가됩니다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553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 err="1">
                <a:latin typeface="GyeonggiTitleOTF Bold" panose="02020603020101020101" pitchFamily="18" charset="-127"/>
              </a:rPr>
              <a:t>AutoGPT</a:t>
            </a:r>
            <a:r>
              <a:rPr kumimoji="1" lang="en-US" altLang="en-US" sz="3200" b="1" dirty="0">
                <a:latin typeface="GyeonggiTitleOTF Bold" panose="02020603020101020101" pitchFamily="18" charset="-127"/>
              </a:rPr>
              <a:t> Command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19271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command_registry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D2C55-BB97-C427-DA73-5610437D3553}"/>
              </a:ext>
            </a:extLst>
          </p:cNvPr>
          <p:cNvSpPr txBox="1"/>
          <p:nvPr/>
        </p:nvSpPr>
        <p:spPr>
          <a:xfrm>
            <a:off x="628649" y="1838512"/>
            <a:ext cx="8023738" cy="35394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…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module 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importlib.import_module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module_name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for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attr_name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in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dir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(module):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attr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getattr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(module,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attr_name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# Register decorated functions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if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hasattr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attr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AUTO_GPT_COMMAND_IDENTIFIER) and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getattr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attr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AUTO_GPT_COMMAND_IDENTIFIER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):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self.register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attr.command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# Register command classes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elif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(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inspect.isclass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attr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and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issubclass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attr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Command) and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attr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!= Command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):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cmd_instance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attr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</a:t>
            </a:r>
          </a:p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            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self.register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-US" altLang="ko-Kore-KR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cmd_instance</a:t>
            </a:r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375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 err="1">
                <a:latin typeface="GyeonggiTitleOTF Bold" panose="02020603020101020101" pitchFamily="18" charset="-127"/>
              </a:rPr>
              <a:t>AutoGPT</a:t>
            </a:r>
            <a:r>
              <a:rPr kumimoji="1" lang="en-US" altLang="en-US" sz="3200" b="1" dirty="0">
                <a:latin typeface="GyeonggiTitleOTF Bold" panose="02020603020101020101" pitchFamily="18" charset="-127"/>
              </a:rPr>
              <a:t> Command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19271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‎‎autogpt/prompts/prompt.py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D2C55-BB97-C427-DA73-5610437D3553}"/>
              </a:ext>
            </a:extLst>
          </p:cNvPr>
          <p:cNvSpPr txBox="1"/>
          <p:nvPr/>
        </p:nvSpPr>
        <p:spPr>
          <a:xfrm>
            <a:off x="628649" y="1838512"/>
            <a:ext cx="8023738" cy="16004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DEFAULT_TRIGGERING_PROMPT = "Determine exactly one command to use, and respond using the JSON schema specified previously:“</a:t>
            </a:r>
          </a:p>
          <a:p>
            <a:endParaRPr lang="ko-KR" altLang="en-US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 프롬프트는 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AI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에이전트에게 정확히 하나의 명령을 선택하고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이전에 지정된 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JSON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스키마를 사용하여 응답하라는 지시를 제공합니다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AI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에이전트는 이 프롬프트에 따라 명령을 선택하고 해당 명령에 대한 응답을 제공해야 합니다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endParaRPr lang="en-US" altLang="ko-Kore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06F2CD-33DC-D30C-6FD0-C12A7DC28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37" y="3958225"/>
            <a:ext cx="4473328" cy="28653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DFBC6F-8ED4-F992-2BB0-0498558F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505" y="4121306"/>
            <a:ext cx="3718882" cy="101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55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>
                <a:ea typeface="GyeonggiTitleOTF Bold" panose="02020603020101020101" pitchFamily="18" charset="-127"/>
              </a:rPr>
              <a:t>auto-</a:t>
            </a:r>
            <a:r>
              <a:rPr kumimoji="1" lang="en-US" altLang="en-US" sz="3200" b="1" dirty="0" err="1">
                <a:ea typeface="GyeonggiTitleOTF Bold" panose="02020603020101020101" pitchFamily="18" charset="-127"/>
              </a:rPr>
              <a:t>gpt</a:t>
            </a:r>
            <a:endParaRPr kumimoji="1" lang="ko-Kore-KR" altLang="en-US" sz="3200" dirty="0"/>
          </a:p>
        </p:txBody>
      </p:sp>
      <p:pic>
        <p:nvPicPr>
          <p:cNvPr id="7" name="Content Placeholder 6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3FE31F51-3081-6221-1118-65DB33FF6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80348"/>
            <a:ext cx="5960762" cy="373315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0FD9B2-C74F-A938-E20C-E3999D7F7F2C}"/>
              </a:ext>
            </a:extLst>
          </p:cNvPr>
          <p:cNvSpPr txBox="1"/>
          <p:nvPr/>
        </p:nvSpPr>
        <p:spPr>
          <a:xfrm>
            <a:off x="628650" y="1292235"/>
            <a:ext cx="4572000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autogpt</a:t>
            </a:r>
            <a:r>
              <a:rPr kumimoji="1" lang="en-US" altLang="ko-Kore-KR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</a:t>
            </a:r>
            <a:r>
              <a:rPr kumimoji="1" lang="en-US" altLang="ko-Kore-KR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main.py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123DF2-0CB0-DAD9-B4CE-34EAEE87F4D4}"/>
              </a:ext>
            </a:extLst>
          </p:cNvPr>
          <p:cNvCxnSpPr/>
          <p:nvPr/>
        </p:nvCxnSpPr>
        <p:spPr>
          <a:xfrm>
            <a:off x="877330" y="5609968"/>
            <a:ext cx="343517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751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>
                <a:ea typeface="GyeonggiTitleOTF Bold" panose="02020603020101020101" pitchFamily="18" charset="-127"/>
              </a:rPr>
              <a:t>auto-</a:t>
            </a:r>
            <a:r>
              <a:rPr kumimoji="1" lang="en-US" altLang="en-US" sz="3200" b="1" dirty="0" err="1">
                <a:ea typeface="GyeonggiTitleOTF Bold" panose="02020603020101020101" pitchFamily="18" charset="-127"/>
              </a:rPr>
              <a:t>gpt</a:t>
            </a:r>
            <a:endParaRPr kumimoji="1" lang="ko-Kore-KR" altLang="en-US" sz="3200" dirty="0"/>
          </a:p>
        </p:txBody>
      </p:sp>
      <p:pic>
        <p:nvPicPr>
          <p:cNvPr id="7" name="Content Placeholder 6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3FE31F51-3081-6221-1118-65DB33FF6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112254"/>
            <a:ext cx="5960763" cy="373315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0FD9B2-C74F-A938-E20C-E3999D7F7F2C}"/>
              </a:ext>
            </a:extLst>
          </p:cNvPr>
          <p:cNvSpPr txBox="1"/>
          <p:nvPr/>
        </p:nvSpPr>
        <p:spPr>
          <a:xfrm>
            <a:off x="628650" y="1292235"/>
            <a:ext cx="4572000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main.py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  <p:pic>
        <p:nvPicPr>
          <p:cNvPr id="4" name="Picture 3" descr="A picture containing screenshot, font, text, line&#10;&#10;Description automatically generated">
            <a:extLst>
              <a:ext uri="{FF2B5EF4-FFF2-40B4-BE49-F238E27FC236}">
                <a16:creationId xmlns:a16="http://schemas.microsoft.com/office/drawing/2014/main" id="{021D50F4-797E-7267-F6A0-0B166D1B8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638" y="1332402"/>
            <a:ext cx="2527300" cy="355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629620-C74A-FDC1-A6C5-15F7EF29F916}"/>
              </a:ext>
            </a:extLst>
          </p:cNvPr>
          <p:cNvCxnSpPr/>
          <p:nvPr/>
        </p:nvCxnSpPr>
        <p:spPr>
          <a:xfrm>
            <a:off x="1392246" y="2842056"/>
            <a:ext cx="176278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30197B-E912-B25A-3B82-419367091F61}"/>
              </a:ext>
            </a:extLst>
          </p:cNvPr>
          <p:cNvCxnSpPr/>
          <p:nvPr/>
        </p:nvCxnSpPr>
        <p:spPr>
          <a:xfrm flipV="1">
            <a:off x="3113903" y="1547691"/>
            <a:ext cx="1495168" cy="130421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807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>
                <a:ea typeface="GyeonggiTitleOTF Bold" panose="02020603020101020101" pitchFamily="18" charset="-127"/>
              </a:rPr>
              <a:t>auto-</a:t>
            </a:r>
            <a:r>
              <a:rPr kumimoji="1" lang="en-US" altLang="en-US" sz="3200" b="1" dirty="0" err="1">
                <a:ea typeface="GyeonggiTitleOTF Bold" panose="02020603020101020101" pitchFamily="18" charset="-127"/>
              </a:rPr>
              <a:t>gpt</a:t>
            </a:r>
            <a:endParaRPr kumimoji="1" lang="ko-Kore-KR" altLang="en-US" sz="3200" dirty="0"/>
          </a:p>
        </p:txBody>
      </p:sp>
      <p:pic>
        <p:nvPicPr>
          <p:cNvPr id="7" name="Content Placeholder 6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3FE31F51-3081-6221-1118-65DB33FF6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8129" y="2263209"/>
            <a:ext cx="4926250" cy="308525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0FD9B2-C74F-A938-E20C-E3999D7F7F2C}"/>
              </a:ext>
            </a:extLst>
          </p:cNvPr>
          <p:cNvSpPr txBox="1"/>
          <p:nvPr/>
        </p:nvSpPr>
        <p:spPr>
          <a:xfrm>
            <a:off x="628650" y="1292235"/>
            <a:ext cx="4572000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main.py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78D0C-60D4-1064-8FB1-70B451520028}"/>
              </a:ext>
            </a:extLst>
          </p:cNvPr>
          <p:cNvSpPr txBox="1"/>
          <p:nvPr/>
        </p:nvSpPr>
        <p:spPr>
          <a:xfrm>
            <a:off x="5980670" y="1858737"/>
            <a:ext cx="29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default : JSONFileMemery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D122E3-BB4D-F6A7-5083-5880FD94288E}"/>
              </a:ext>
            </a:extLst>
          </p:cNvPr>
          <p:cNvCxnSpPr/>
          <p:nvPr/>
        </p:nvCxnSpPr>
        <p:spPr>
          <a:xfrm>
            <a:off x="1298076" y="3089194"/>
            <a:ext cx="145685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764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AutoGPT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구조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생각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계획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비판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다음행동계획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실행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실행결과 또는 에러메시지 출력됨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b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기억 및 생각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상황인지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-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계획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비판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다음행동계획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실행</a:t>
            </a:r>
            <a:b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목적을 달성할 때까지 반복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D00CF3-38A5-D6AA-C3FC-5596B8DB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9" y="3429000"/>
            <a:ext cx="8879097" cy="221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88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>
                <a:ea typeface="GyeonggiTitleOTF Bold" panose="02020603020101020101" pitchFamily="18" charset="-127"/>
              </a:rPr>
              <a:t>auto-</a:t>
            </a:r>
            <a:r>
              <a:rPr kumimoji="1" lang="en-US" altLang="en-US" sz="3200" b="1" dirty="0" err="1">
                <a:ea typeface="GyeonggiTitleOTF Bold" panose="02020603020101020101" pitchFamily="18" charset="-127"/>
              </a:rPr>
              <a:t>gpt</a:t>
            </a:r>
            <a:endParaRPr kumimoji="1" lang="ko-Kore-KR" altLang="en-US" sz="3200" dirty="0"/>
          </a:p>
        </p:txBody>
      </p:sp>
      <p:pic>
        <p:nvPicPr>
          <p:cNvPr id="7" name="Content Placeholder 6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3FE31F51-3081-6221-1118-65DB33FF6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9784" y="2189068"/>
            <a:ext cx="4926250" cy="308525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0FD9B2-C74F-A938-E20C-E3999D7F7F2C}"/>
              </a:ext>
            </a:extLst>
          </p:cNvPr>
          <p:cNvSpPr txBox="1"/>
          <p:nvPr/>
        </p:nvSpPr>
        <p:spPr>
          <a:xfrm>
            <a:off x="628650" y="1292235"/>
            <a:ext cx="4572000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main.py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F8F2FDBC-B9DA-F118-D548-5A7769C3B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354" y="1124464"/>
            <a:ext cx="7772400" cy="1614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E32B0-F110-0011-FC44-A6219C99307D}"/>
              </a:ext>
            </a:extLst>
          </p:cNvPr>
          <p:cNvSpPr txBox="1"/>
          <p:nvPr/>
        </p:nvSpPr>
        <p:spPr>
          <a:xfrm>
            <a:off x="5482822" y="3028790"/>
            <a:ext cx="29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default :0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13EB0-D5C7-A864-A642-0F339F131AA7}"/>
              </a:ext>
            </a:extLst>
          </p:cNvPr>
          <p:cNvCxnSpPr/>
          <p:nvPr/>
        </p:nvCxnSpPr>
        <p:spPr>
          <a:xfrm>
            <a:off x="951470" y="3262187"/>
            <a:ext cx="343517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39AEB5-07D5-E0CF-9BB7-0A4358D1C78A}"/>
              </a:ext>
            </a:extLst>
          </p:cNvPr>
          <p:cNvCxnSpPr/>
          <p:nvPr/>
        </p:nvCxnSpPr>
        <p:spPr>
          <a:xfrm>
            <a:off x="5482822" y="2777040"/>
            <a:ext cx="109455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FE8906-BA03-E0F7-8E2F-3C0A2E73ED6F}"/>
              </a:ext>
            </a:extLst>
          </p:cNvPr>
          <p:cNvCxnSpPr/>
          <p:nvPr/>
        </p:nvCxnSpPr>
        <p:spPr>
          <a:xfrm>
            <a:off x="8093575" y="2286889"/>
            <a:ext cx="12040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230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>
                <a:ea typeface="GyeonggiTitleOTF Bold" panose="02020603020101020101" pitchFamily="18" charset="-127"/>
              </a:rPr>
              <a:t>auto-</a:t>
            </a:r>
            <a:r>
              <a:rPr kumimoji="1" lang="en-US" altLang="en-US" sz="3200" b="1" dirty="0" err="1">
                <a:ea typeface="GyeonggiTitleOTF Bold" panose="02020603020101020101" pitchFamily="18" charset="-127"/>
              </a:rPr>
              <a:t>gpt</a:t>
            </a:r>
            <a:endParaRPr kumimoji="1" lang="ko-Kore-KR" altLang="en-US" sz="3200" dirty="0"/>
          </a:p>
        </p:txBody>
      </p:sp>
      <p:pic>
        <p:nvPicPr>
          <p:cNvPr id="7" name="Content Placeholder 6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3FE31F51-3081-6221-1118-65DB33FF6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428" y="2026705"/>
            <a:ext cx="4926250" cy="308525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0FD9B2-C74F-A938-E20C-E3999D7F7F2C}"/>
              </a:ext>
            </a:extLst>
          </p:cNvPr>
          <p:cNvSpPr txBox="1"/>
          <p:nvPr/>
        </p:nvSpPr>
        <p:spPr>
          <a:xfrm>
            <a:off x="628650" y="1292235"/>
            <a:ext cx="4572000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main.py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2DE1F-4C42-CE2E-6944-074BFD06ACB7}"/>
              </a:ext>
            </a:extLst>
          </p:cNvPr>
          <p:cNvSpPr txBox="1"/>
          <p:nvPr/>
        </p:nvSpPr>
        <p:spPr>
          <a:xfrm>
            <a:off x="5984224" y="3911631"/>
            <a:ext cx="2953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command 객체의 컬렉션을 관리하는 매니저</a:t>
            </a:r>
            <a:r>
              <a:rPr lang="en-US" altLang="ko-KR" dirty="0"/>
              <a:t>, </a:t>
            </a:r>
            <a:r>
              <a:rPr lang="ko-KR" altLang="en-US" dirty="0"/>
              <a:t>커맨드 객체의 등록</a:t>
            </a:r>
            <a:r>
              <a:rPr lang="en-US" altLang="ko-KR" dirty="0"/>
              <a:t>, </a:t>
            </a:r>
            <a:r>
              <a:rPr lang="ko-KR" altLang="en-US" dirty="0"/>
              <a:t>수정 등을 </a:t>
            </a:r>
            <a:r>
              <a:rPr lang="ko-KR" altLang="en-US" dirty="0" err="1"/>
              <a:t>가능하게함</a:t>
            </a:r>
            <a:endParaRPr lang="en-KR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BF8FE9D-2AA9-1959-3C46-2CD13F421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354" y="1288225"/>
            <a:ext cx="6973455" cy="22513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33DE28-5186-8C77-36D6-1989ED08226E}"/>
              </a:ext>
            </a:extLst>
          </p:cNvPr>
          <p:cNvCxnSpPr/>
          <p:nvPr/>
        </p:nvCxnSpPr>
        <p:spPr>
          <a:xfrm>
            <a:off x="885191" y="3311614"/>
            <a:ext cx="312288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B05A92-4151-6A89-B32A-00E69396033B}"/>
              </a:ext>
            </a:extLst>
          </p:cNvPr>
          <p:cNvCxnSpPr/>
          <p:nvPr/>
        </p:nvCxnSpPr>
        <p:spPr>
          <a:xfrm>
            <a:off x="6117575" y="3459270"/>
            <a:ext cx="160253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368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>
                <a:ea typeface="GyeonggiTitleOTF Bold" panose="02020603020101020101" pitchFamily="18" charset="-127"/>
              </a:rPr>
              <a:t>auto-</a:t>
            </a:r>
            <a:r>
              <a:rPr kumimoji="1" lang="en-US" altLang="en-US" sz="3200" b="1" dirty="0" err="1">
                <a:ea typeface="GyeonggiTitleOTF Bold" panose="02020603020101020101" pitchFamily="18" charset="-127"/>
              </a:rPr>
              <a:t>gpt</a:t>
            </a:r>
            <a:endParaRPr kumimoji="1" lang="ko-Kore-KR" altLang="en-US" sz="3200" dirty="0"/>
          </a:p>
        </p:txBody>
      </p:sp>
      <p:pic>
        <p:nvPicPr>
          <p:cNvPr id="7" name="Content Placeholder 6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3FE31F51-3081-6221-1118-65DB33FF6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3603" y="2017272"/>
            <a:ext cx="5960763" cy="373315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0FD9B2-C74F-A938-E20C-E3999D7F7F2C}"/>
              </a:ext>
            </a:extLst>
          </p:cNvPr>
          <p:cNvSpPr txBox="1"/>
          <p:nvPr/>
        </p:nvSpPr>
        <p:spPr>
          <a:xfrm>
            <a:off x="628650" y="1292235"/>
            <a:ext cx="4572000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main.py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EEF3E1-64A3-90E4-393D-C7126A9C1D51}"/>
              </a:ext>
            </a:extLst>
          </p:cNvPr>
          <p:cNvCxnSpPr/>
          <p:nvPr/>
        </p:nvCxnSpPr>
        <p:spPr>
          <a:xfrm>
            <a:off x="1478320" y="3855313"/>
            <a:ext cx="312288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486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>
                <a:ea typeface="GyeonggiTitleOTF Bold" panose="02020603020101020101" pitchFamily="18" charset="-127"/>
              </a:rPr>
              <a:t>auto-</a:t>
            </a:r>
            <a:r>
              <a:rPr kumimoji="1" lang="en-US" altLang="en-US" sz="3200" b="1" dirty="0" err="1">
                <a:ea typeface="GyeonggiTitleOTF Bold" panose="02020603020101020101" pitchFamily="18" charset="-127"/>
              </a:rPr>
              <a:t>gpt</a:t>
            </a:r>
            <a:endParaRPr kumimoji="1" lang="ko-Kore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FD9B2-C74F-A938-E20C-E3999D7F7F2C}"/>
              </a:ext>
            </a:extLst>
          </p:cNvPr>
          <p:cNvSpPr txBox="1"/>
          <p:nvPr/>
        </p:nvSpPr>
        <p:spPr>
          <a:xfrm>
            <a:off x="628650" y="907633"/>
            <a:ext cx="4572000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system_prompt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A434875-5DB5-A84C-1BB6-C7E79E4C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60" y="1772613"/>
            <a:ext cx="7065818" cy="475115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F4894-6D64-FCC4-C1F8-9D41BF093973}"/>
              </a:ext>
            </a:extLst>
          </p:cNvPr>
          <p:cNvCxnSpPr/>
          <p:nvPr/>
        </p:nvCxnSpPr>
        <p:spPr>
          <a:xfrm>
            <a:off x="909191" y="3336329"/>
            <a:ext cx="74759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0193B2-E515-3F5F-74E1-66052297405D}"/>
              </a:ext>
            </a:extLst>
          </p:cNvPr>
          <p:cNvCxnSpPr/>
          <p:nvPr/>
        </p:nvCxnSpPr>
        <p:spPr>
          <a:xfrm>
            <a:off x="912825" y="5033326"/>
            <a:ext cx="109455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309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01190B62-17F5-DA37-181B-818689BB6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638" y="1188013"/>
            <a:ext cx="5758723" cy="5265119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C3E730A-9753-E9B0-0141-9809B272D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>
                <a:ea typeface="GyeonggiTitleOTF Bold" panose="02020603020101020101" pitchFamily="18" charset="-127"/>
              </a:rPr>
              <a:t>auto-</a:t>
            </a:r>
            <a:r>
              <a:rPr kumimoji="1" lang="en-US" altLang="en-US" sz="3200" b="1" dirty="0" err="1">
                <a:ea typeface="GyeonggiTitleOTF Bold" panose="02020603020101020101" pitchFamily="18" charset="-127"/>
              </a:rPr>
              <a:t>gpt</a:t>
            </a:r>
            <a:endParaRPr kumimoji="1" lang="ko-Kore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1743C-6982-9EF7-A8CC-62917B617515}"/>
              </a:ext>
            </a:extLst>
          </p:cNvPr>
          <p:cNvSpPr txBox="1"/>
          <p:nvPr/>
        </p:nvSpPr>
        <p:spPr>
          <a:xfrm>
            <a:off x="492725" y="621511"/>
            <a:ext cx="4572000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system_prompt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6DA7F4-8BC3-7005-22FE-9ECC307D2292}"/>
              </a:ext>
            </a:extLst>
          </p:cNvPr>
          <p:cNvCxnSpPr/>
          <p:nvPr/>
        </p:nvCxnSpPr>
        <p:spPr>
          <a:xfrm>
            <a:off x="1823591" y="1411035"/>
            <a:ext cx="74759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427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C3E730A-9753-E9B0-0141-9809B272D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>
                <a:ea typeface="GyeonggiTitleOTF Bold" panose="02020603020101020101" pitchFamily="18" charset="-127"/>
              </a:rPr>
              <a:t>auto-</a:t>
            </a:r>
            <a:r>
              <a:rPr kumimoji="1" lang="en-US" altLang="en-US" sz="3200" b="1" dirty="0" err="1">
                <a:ea typeface="GyeonggiTitleOTF Bold" panose="02020603020101020101" pitchFamily="18" charset="-127"/>
              </a:rPr>
              <a:t>gpt</a:t>
            </a:r>
            <a:endParaRPr kumimoji="1" lang="ko-Kore-KR" altLang="en-US" sz="3200" dirty="0"/>
          </a:p>
        </p:txBody>
      </p:sp>
      <p:pic>
        <p:nvPicPr>
          <p:cNvPr id="8" name="Picture 7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F2A15840-18DB-FA4B-DDFE-570FC92EC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62" y="1627638"/>
            <a:ext cx="7772400" cy="4344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7C1F10-0F1F-6D19-06B1-6BB0829638B5}"/>
              </a:ext>
            </a:extLst>
          </p:cNvPr>
          <p:cNvSpPr txBox="1"/>
          <p:nvPr/>
        </p:nvSpPr>
        <p:spPr>
          <a:xfrm>
            <a:off x="512162" y="1061136"/>
            <a:ext cx="4572000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system_prompt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FC40AB-FA10-14DF-1A1A-10758CFB8151}"/>
              </a:ext>
            </a:extLst>
          </p:cNvPr>
          <p:cNvCxnSpPr/>
          <p:nvPr/>
        </p:nvCxnSpPr>
        <p:spPr>
          <a:xfrm>
            <a:off x="800623" y="2273649"/>
            <a:ext cx="176279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801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>
                <a:ea typeface="GyeonggiTitleOTF Bold" panose="02020603020101020101" pitchFamily="18" charset="-127"/>
              </a:rPr>
              <a:t>auto-gpt</a:t>
            </a:r>
            <a:endParaRPr kumimoji="1" lang="ko-Kore-KR" altLang="en-US" sz="3200" dirty="0"/>
          </a:p>
        </p:txBody>
      </p:sp>
      <p:pic>
        <p:nvPicPr>
          <p:cNvPr id="7" name="Content Placeholder 6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3FE31F51-3081-6221-1118-65DB33FF6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165609"/>
            <a:ext cx="4926250" cy="308525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0FD9B2-C74F-A938-E20C-E3999D7F7F2C}"/>
              </a:ext>
            </a:extLst>
          </p:cNvPr>
          <p:cNvSpPr txBox="1"/>
          <p:nvPr/>
        </p:nvSpPr>
        <p:spPr>
          <a:xfrm>
            <a:off x="628650" y="1292235"/>
            <a:ext cx="4572000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main.py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3CCF3E2-647C-F244-D2AC-91472D9BC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830" y="1949754"/>
            <a:ext cx="3302000" cy="2643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1E26A-E18F-809C-68A7-5D630A3DD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74" y="5928551"/>
            <a:ext cx="8704402" cy="31226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1DC2B3-7C2F-36EB-AA2D-0CC7CAFA42B1}"/>
              </a:ext>
            </a:extLst>
          </p:cNvPr>
          <p:cNvCxnSpPr>
            <a:cxnSpLocks/>
          </p:cNvCxnSpPr>
          <p:nvPr/>
        </p:nvCxnSpPr>
        <p:spPr>
          <a:xfrm>
            <a:off x="1321297" y="3929455"/>
            <a:ext cx="37787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05BE3F-A961-A67C-DAD6-636FAECA27F7}"/>
              </a:ext>
            </a:extLst>
          </p:cNvPr>
          <p:cNvCxnSpPr>
            <a:cxnSpLocks/>
          </p:cNvCxnSpPr>
          <p:nvPr/>
        </p:nvCxnSpPr>
        <p:spPr>
          <a:xfrm flipH="1">
            <a:off x="736946" y="3929455"/>
            <a:ext cx="584351" cy="191355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FBFCF2-744E-A57C-361D-B7CD49FE20D0}"/>
              </a:ext>
            </a:extLst>
          </p:cNvPr>
          <p:cNvCxnSpPr>
            <a:cxnSpLocks/>
          </p:cNvCxnSpPr>
          <p:nvPr/>
        </p:nvCxnSpPr>
        <p:spPr>
          <a:xfrm>
            <a:off x="1385960" y="4168352"/>
            <a:ext cx="343518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D444B3-8BC0-9DA8-6E11-8D4C11CC03D7}"/>
              </a:ext>
            </a:extLst>
          </p:cNvPr>
          <p:cNvCxnSpPr>
            <a:cxnSpLocks/>
          </p:cNvCxnSpPr>
          <p:nvPr/>
        </p:nvCxnSpPr>
        <p:spPr>
          <a:xfrm flipV="1">
            <a:off x="4821142" y="2360141"/>
            <a:ext cx="968779" cy="180821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464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>
                <a:ea typeface="GyeonggiTitleOTF Bold" panose="02020603020101020101" pitchFamily="18" charset="-127"/>
              </a:rPr>
              <a:t>auto-</a:t>
            </a:r>
            <a:r>
              <a:rPr kumimoji="1" lang="en-US" altLang="en-US" sz="3200" b="1" dirty="0" err="1">
                <a:ea typeface="GyeonggiTitleOTF Bold" panose="02020603020101020101" pitchFamily="18" charset="-127"/>
              </a:rPr>
              <a:t>gpt</a:t>
            </a:r>
            <a:endParaRPr kumimoji="1" lang="ko-Kore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FD9B2-C74F-A938-E20C-E3999D7F7F2C}"/>
              </a:ext>
            </a:extLst>
          </p:cNvPr>
          <p:cNvSpPr txBox="1"/>
          <p:nvPr/>
        </p:nvSpPr>
        <p:spPr>
          <a:xfrm>
            <a:off x="628650" y="1292235"/>
            <a:ext cx="4572000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main.py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  <p:pic>
        <p:nvPicPr>
          <p:cNvPr id="6" name="Picture 5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EBEA0E81-C29F-978D-1335-EB4FF5D43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545" y="4174482"/>
            <a:ext cx="4687455" cy="1847273"/>
          </a:xfrm>
          <a:prstGeom prst="rect">
            <a:avLst/>
          </a:prstGeom>
        </p:spPr>
      </p:pic>
      <p:pic>
        <p:nvPicPr>
          <p:cNvPr id="8" name="Content Placeholder 6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2C2E127B-31F4-B472-1AC4-10C5B9360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5881" y="2025565"/>
            <a:ext cx="4071282" cy="254979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6ABA5-C42B-7401-4702-B749E0DAF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205" y="3926192"/>
            <a:ext cx="1536700" cy="241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3DA9A4-FCE5-9AFF-5BB6-C17D21EFDDF7}"/>
              </a:ext>
            </a:extLst>
          </p:cNvPr>
          <p:cNvSpPr txBox="1"/>
          <p:nvPr/>
        </p:nvSpPr>
        <p:spPr>
          <a:xfrm>
            <a:off x="4572000" y="2141465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GyeonggiTitleOTF Medium" panose="02020603020101020101" pitchFamily="18" charset="-127"/>
              </a:rPr>
              <a:t>AI </a:t>
            </a:r>
            <a:r>
              <a:rPr lang="en-US" dirty="0" err="1">
                <a:solidFill>
                  <a:srgbClr val="374151"/>
                </a:solidFill>
                <a:latin typeface="GyeonggiTitleOTF Medium" panose="02020603020101020101" pitchFamily="18" charset="-127"/>
              </a:rPr>
              <a:t>구성정보를</a:t>
            </a:r>
            <a:r>
              <a:rPr lang="en-US" dirty="0">
                <a:solidFill>
                  <a:srgbClr val="374151"/>
                </a:solidFill>
                <a:latin typeface="GyeonggiTitleOTF Medium" panose="02020603020101020101" pitchFamily="18" charset="-127"/>
              </a:rPr>
              <a:t> </a:t>
            </a:r>
            <a:r>
              <a:rPr lang="en-US" dirty="0" err="1">
                <a:solidFill>
                  <a:srgbClr val="374151"/>
                </a:solidFill>
                <a:latin typeface="GyeonggiTitleOTF Medium" panose="02020603020101020101" pitchFamily="18" charset="-127"/>
              </a:rPr>
              <a:t>저장하고</a:t>
            </a:r>
            <a:r>
              <a:rPr lang="en-US" dirty="0">
                <a:solidFill>
                  <a:srgbClr val="374151"/>
                </a:solidFill>
                <a:latin typeface="GyeonggiTitleOTF Medium" panose="02020603020101020101" pitchFamily="18" charset="-127"/>
              </a:rPr>
              <a:t> </a:t>
            </a:r>
            <a:r>
              <a:rPr lang="en-US" dirty="0" err="1">
                <a:solidFill>
                  <a:srgbClr val="374151"/>
                </a:solidFill>
                <a:latin typeface="GyeonggiTitleOTF Medium" panose="02020603020101020101" pitchFamily="18" charset="-127"/>
              </a:rPr>
              <a:t>로드하는</a:t>
            </a:r>
            <a:r>
              <a:rPr lang="en-US" dirty="0">
                <a:solidFill>
                  <a:srgbClr val="374151"/>
                </a:solidFill>
                <a:latin typeface="GyeonggiTitleOTF Medium" panose="02020603020101020101" pitchFamily="18" charset="-127"/>
              </a:rPr>
              <a:t> </a:t>
            </a:r>
            <a:r>
              <a:rPr lang="en-US" dirty="0" err="1">
                <a:solidFill>
                  <a:srgbClr val="374151"/>
                </a:solidFill>
                <a:latin typeface="GyeonggiTitleOTF Medium" panose="02020603020101020101" pitchFamily="18" charset="-127"/>
              </a:rPr>
              <a:t>클래스</a:t>
            </a:r>
            <a:r>
              <a:rPr lang="en-US" dirty="0">
                <a:solidFill>
                  <a:srgbClr val="374151"/>
                </a:solidFill>
                <a:latin typeface="GyeonggiTitleOTF Medium" panose="02020603020101020101" pitchFamily="18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74151"/>
                </a:solidFill>
                <a:latin typeface="GyeonggiTitleOTF Medium" panose="02020603020101020101" pitchFamily="18" charset="-127"/>
              </a:rPr>
              <a:t>ai_name</a:t>
            </a:r>
            <a:endParaRPr lang="en-US" dirty="0">
              <a:solidFill>
                <a:srgbClr val="374151"/>
              </a:solidFill>
              <a:latin typeface="GyeonggiTitleOTF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74151"/>
                </a:solidFill>
                <a:latin typeface="GyeonggiTitleOTF Medium" panose="02020603020101020101" pitchFamily="18" charset="-127"/>
              </a:rPr>
              <a:t>ai_role</a:t>
            </a:r>
            <a:endParaRPr lang="en-US" dirty="0">
              <a:solidFill>
                <a:srgbClr val="374151"/>
              </a:solidFill>
              <a:latin typeface="GyeonggiTitleOTF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74151"/>
                </a:solidFill>
                <a:latin typeface="GyeonggiTitleOTF Medium" panose="02020603020101020101" pitchFamily="18" charset="-127"/>
              </a:rPr>
              <a:t>ai_goals</a:t>
            </a:r>
            <a:endParaRPr lang="en-US" dirty="0">
              <a:solidFill>
                <a:srgbClr val="374151"/>
              </a:solidFill>
              <a:latin typeface="GyeonggiTitleOTF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GyeonggiTitleOTF Medium" panose="02020603020101020101" pitchFamily="18" charset="-127"/>
              </a:rPr>
              <a:t>..</a:t>
            </a:r>
            <a:endParaRPr lang="en-KR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DF14F0-C7EA-E0BE-A249-D8FFD165D31E}"/>
              </a:ext>
            </a:extLst>
          </p:cNvPr>
          <p:cNvCxnSpPr>
            <a:cxnSpLocks/>
          </p:cNvCxnSpPr>
          <p:nvPr/>
        </p:nvCxnSpPr>
        <p:spPr>
          <a:xfrm>
            <a:off x="665194" y="3834719"/>
            <a:ext cx="176279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941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>
                <a:ea typeface="GyeonggiTitleOTF Bold" panose="02020603020101020101" pitchFamily="18" charset="-127"/>
              </a:rPr>
              <a:t>auto-</a:t>
            </a:r>
            <a:r>
              <a:rPr kumimoji="1" lang="en-US" altLang="en-US" sz="3200" b="1" dirty="0" err="1">
                <a:ea typeface="GyeonggiTitleOTF Bold" panose="02020603020101020101" pitchFamily="18" charset="-127"/>
              </a:rPr>
              <a:t>gpt</a:t>
            </a:r>
            <a:endParaRPr kumimoji="1" lang="ko-Kore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FD9B2-C74F-A938-E20C-E3999D7F7F2C}"/>
              </a:ext>
            </a:extLst>
          </p:cNvPr>
          <p:cNvSpPr txBox="1"/>
          <p:nvPr/>
        </p:nvSpPr>
        <p:spPr>
          <a:xfrm>
            <a:off x="628650" y="1292235"/>
            <a:ext cx="4572000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main.py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  <p:pic>
        <p:nvPicPr>
          <p:cNvPr id="8" name="Content Placeholder 6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2C2E127B-31F4-B472-1AC4-10C5B9360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6524" y="1966705"/>
            <a:ext cx="4478410" cy="2804777"/>
          </a:xfrm>
        </p:spPr>
      </p:pic>
      <p:pic>
        <p:nvPicPr>
          <p:cNvPr id="4" name="Picture 3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F903BDFF-A3EC-D19A-57C3-D72C687AC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639" y="2777337"/>
            <a:ext cx="5961654" cy="371553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9B7C6D-D026-D3E7-4D6D-4B7C141AC05E}"/>
              </a:ext>
            </a:extLst>
          </p:cNvPr>
          <p:cNvCxnSpPr>
            <a:cxnSpLocks/>
          </p:cNvCxnSpPr>
          <p:nvPr/>
        </p:nvCxnSpPr>
        <p:spPr>
          <a:xfrm>
            <a:off x="880821" y="4230138"/>
            <a:ext cx="99505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737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>
                <a:ea typeface="GyeonggiTitleOTF Bold" panose="02020603020101020101" pitchFamily="18" charset="-127"/>
              </a:rPr>
              <a:t>auto-</a:t>
            </a:r>
            <a:r>
              <a:rPr kumimoji="1" lang="en-US" altLang="en-US" sz="3200" b="1" dirty="0" err="1">
                <a:ea typeface="GyeonggiTitleOTF Bold" panose="02020603020101020101" pitchFamily="18" charset="-127"/>
              </a:rPr>
              <a:t>gpt</a:t>
            </a:r>
            <a:endParaRPr kumimoji="1" lang="ko-Kore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FD9B2-C74F-A938-E20C-E3999D7F7F2C}"/>
              </a:ext>
            </a:extLst>
          </p:cNvPr>
          <p:cNvSpPr txBox="1"/>
          <p:nvPr/>
        </p:nvSpPr>
        <p:spPr>
          <a:xfrm>
            <a:off x="307374" y="1002642"/>
            <a:ext cx="4572000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agent.py</a:t>
            </a:r>
            <a:r>
              <a:rPr kumimoji="1" lang="en-US" altLang="ko-Kore-KR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/ </a:t>
            </a:r>
            <a:r>
              <a:rPr kumimoji="1" lang="en-US" altLang="ko-Kore-KR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start_interaction_loop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  <p:pic>
        <p:nvPicPr>
          <p:cNvPr id="6" name="Picture 5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8DA2D86C-DC0E-D6AC-63C6-B7213B557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74" y="2405053"/>
            <a:ext cx="5091797" cy="309776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2B9098-55C7-0F34-24C8-B6403FD51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249" y="2405053"/>
            <a:ext cx="7065818" cy="23864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050183-CCFB-479C-7C36-1D4062E1C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522" y="1569144"/>
            <a:ext cx="5143500" cy="5969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18EBDC-CCA1-57A6-DBF8-E5D459EE8CA8}"/>
              </a:ext>
            </a:extLst>
          </p:cNvPr>
          <p:cNvCxnSpPr>
            <a:cxnSpLocks/>
          </p:cNvCxnSpPr>
          <p:nvPr/>
        </p:nvCxnSpPr>
        <p:spPr>
          <a:xfrm>
            <a:off x="1923514" y="3056244"/>
            <a:ext cx="82235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CC69BA-A55A-3E59-3176-2496A9273051}"/>
              </a:ext>
            </a:extLst>
          </p:cNvPr>
          <p:cNvCxnSpPr>
            <a:cxnSpLocks/>
          </p:cNvCxnSpPr>
          <p:nvPr/>
        </p:nvCxnSpPr>
        <p:spPr>
          <a:xfrm>
            <a:off x="836188" y="3048005"/>
            <a:ext cx="90459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2245A9-BB7A-9091-4EF7-2C9C521F5416}"/>
              </a:ext>
            </a:extLst>
          </p:cNvPr>
          <p:cNvCxnSpPr>
            <a:cxnSpLocks/>
          </p:cNvCxnSpPr>
          <p:nvPr/>
        </p:nvCxnSpPr>
        <p:spPr>
          <a:xfrm>
            <a:off x="810045" y="4691458"/>
            <a:ext cx="120401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C79D30-13CD-2F9B-EE07-6B75489CD775}"/>
              </a:ext>
            </a:extLst>
          </p:cNvPr>
          <p:cNvCxnSpPr>
            <a:cxnSpLocks/>
          </p:cNvCxnSpPr>
          <p:nvPr/>
        </p:nvCxnSpPr>
        <p:spPr>
          <a:xfrm flipV="1">
            <a:off x="2025717" y="3707027"/>
            <a:ext cx="3900839" cy="9988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043CD9-AC1A-7DD4-6003-C519DF2C2615}"/>
              </a:ext>
            </a:extLst>
          </p:cNvPr>
          <p:cNvCxnSpPr>
            <a:cxnSpLocks/>
          </p:cNvCxnSpPr>
          <p:nvPr/>
        </p:nvCxnSpPr>
        <p:spPr>
          <a:xfrm>
            <a:off x="6164031" y="2743209"/>
            <a:ext cx="67963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A61B3A-D678-5262-6781-91B7A2BD8464}"/>
              </a:ext>
            </a:extLst>
          </p:cNvPr>
          <p:cNvCxnSpPr>
            <a:cxnSpLocks/>
          </p:cNvCxnSpPr>
          <p:nvPr/>
        </p:nvCxnSpPr>
        <p:spPr>
          <a:xfrm>
            <a:off x="6176388" y="3805891"/>
            <a:ext cx="67963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02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AutoGPT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워크플로우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step 1.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사용자는 </a:t>
            </a:r>
            <a:r>
              <a:rPr kumimoji="1" lang="en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AI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에이전트의 이름을 정하고 최대 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5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개의 목표를 지정한다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ai_goals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AI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 달성해야 하는 목표의 목록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ai_name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AI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이름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ai_role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AI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역할에 대한 설명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api_budget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API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호출을 위한 최대 금액 제한</a:t>
            </a: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2">
              <a:lnSpc>
                <a:spcPct val="100000"/>
              </a:lnSpc>
            </a:pPr>
            <a:r>
              <a:rPr kumimoji="1"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0.0:</a:t>
            </a:r>
            <a:r>
              <a:rPr kumimoji="1"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무제한</a:t>
            </a:r>
            <a:endParaRPr kumimoji="1" lang="en-US" altLang="ko-KR" sz="1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CF44C1-8A14-3ED9-055D-86CC41527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645" y="3774281"/>
            <a:ext cx="6124710" cy="26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56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>
                <a:ea typeface="GyeonggiTitleOTF Bold" panose="02020603020101020101" pitchFamily="18" charset="-127"/>
              </a:rPr>
              <a:t>auto-</a:t>
            </a:r>
            <a:r>
              <a:rPr kumimoji="1" lang="en-US" altLang="en-US" sz="3200" b="1" dirty="0" err="1">
                <a:ea typeface="GyeonggiTitleOTF Bold" panose="02020603020101020101" pitchFamily="18" charset="-127"/>
              </a:rPr>
              <a:t>gpt</a:t>
            </a:r>
            <a:endParaRPr kumimoji="1" lang="ko-Kore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FD9B2-C74F-A938-E20C-E3999D7F7F2C}"/>
              </a:ext>
            </a:extLst>
          </p:cNvPr>
          <p:cNvSpPr txBox="1"/>
          <p:nvPr/>
        </p:nvSpPr>
        <p:spPr>
          <a:xfrm>
            <a:off x="628650" y="1292235"/>
            <a:ext cx="4572000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autogpt</a:t>
            </a: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/</a:t>
            </a:r>
            <a:r>
              <a:rPr kumimoji="1" lang="en-US" altLang="ko-Kore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llm</a:t>
            </a: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/</a:t>
            </a:r>
            <a:r>
              <a:rPr kumimoji="1" lang="en-US" altLang="ko-Kore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chat.py</a:t>
            </a: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  </a:t>
            </a:r>
            <a:r>
              <a:rPr kumimoji="1" lang="en-US" altLang="ko-Kore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chat_w</a:t>
            </a:r>
            <a:r>
              <a:rPr kumimoji="1" lang="en-US" altLang="ko-Kore-KR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ith_ai</a:t>
            </a:r>
            <a:r>
              <a:rPr kumimoji="1" lang="en-US" altLang="ko-Kore-KR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(..)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  <p:pic>
        <p:nvPicPr>
          <p:cNvPr id="4" name="Picture 3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632606FC-E324-CF88-56D6-503237EE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78" y="2004539"/>
            <a:ext cx="7239000" cy="2082800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05F62739-C45D-6F3E-947E-809829527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78" y="4294926"/>
            <a:ext cx="5195158" cy="236332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8A48BB-A118-97E2-413A-5A2CDA47D352}"/>
              </a:ext>
            </a:extLst>
          </p:cNvPr>
          <p:cNvCxnSpPr>
            <a:cxnSpLocks/>
          </p:cNvCxnSpPr>
          <p:nvPr/>
        </p:nvCxnSpPr>
        <p:spPr>
          <a:xfrm>
            <a:off x="5049842" y="2813227"/>
            <a:ext cx="264841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0E04E5-29AE-12AC-8633-058BD58D7734}"/>
              </a:ext>
            </a:extLst>
          </p:cNvPr>
          <p:cNvCxnSpPr>
            <a:cxnSpLocks/>
          </p:cNvCxnSpPr>
          <p:nvPr/>
        </p:nvCxnSpPr>
        <p:spPr>
          <a:xfrm>
            <a:off x="1419948" y="2813227"/>
            <a:ext cx="170743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1E3DDD-0562-D9AB-3427-C9A3405C90EB}"/>
              </a:ext>
            </a:extLst>
          </p:cNvPr>
          <p:cNvCxnSpPr>
            <a:cxnSpLocks/>
          </p:cNvCxnSpPr>
          <p:nvPr/>
        </p:nvCxnSpPr>
        <p:spPr>
          <a:xfrm>
            <a:off x="1463674" y="3768816"/>
            <a:ext cx="567712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5841684-0ABD-DC0E-3C2E-E4283D863D06}"/>
              </a:ext>
            </a:extLst>
          </p:cNvPr>
          <p:cNvCxnSpPr>
            <a:cxnSpLocks/>
          </p:cNvCxnSpPr>
          <p:nvPr/>
        </p:nvCxnSpPr>
        <p:spPr>
          <a:xfrm>
            <a:off x="1161204" y="5090995"/>
            <a:ext cx="180890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FE10CA-9730-FB29-CBF7-1BD32B665251}"/>
              </a:ext>
            </a:extLst>
          </p:cNvPr>
          <p:cNvCxnSpPr>
            <a:cxnSpLocks/>
          </p:cNvCxnSpPr>
          <p:nvPr/>
        </p:nvCxnSpPr>
        <p:spPr>
          <a:xfrm>
            <a:off x="877982" y="4909761"/>
            <a:ext cx="112318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5ADD85-798A-7560-7727-0845C330FC8B}"/>
              </a:ext>
            </a:extLst>
          </p:cNvPr>
          <p:cNvCxnSpPr>
            <a:cxnSpLocks/>
          </p:cNvCxnSpPr>
          <p:nvPr/>
        </p:nvCxnSpPr>
        <p:spPr>
          <a:xfrm>
            <a:off x="857213" y="6567647"/>
            <a:ext cx="164445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32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 dirty="0">
                <a:ea typeface="GyeonggiTitleOTF Bold" panose="02020603020101020101" pitchFamily="18" charset="-127"/>
              </a:rPr>
              <a:t>auto-</a:t>
            </a:r>
            <a:r>
              <a:rPr kumimoji="1" lang="en-US" altLang="en-US" sz="3200" b="1" dirty="0" err="1">
                <a:ea typeface="GyeonggiTitleOTF Bold" panose="02020603020101020101" pitchFamily="18" charset="-127"/>
              </a:rPr>
              <a:t>gpt</a:t>
            </a:r>
            <a:endParaRPr kumimoji="1" lang="ko-Kore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FD9B2-C74F-A938-E20C-E3999D7F7F2C}"/>
              </a:ext>
            </a:extLst>
          </p:cNvPr>
          <p:cNvSpPr txBox="1"/>
          <p:nvPr/>
        </p:nvSpPr>
        <p:spPr>
          <a:xfrm>
            <a:off x="628650" y="1292235"/>
            <a:ext cx="4572000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agent.py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  <p:pic>
        <p:nvPicPr>
          <p:cNvPr id="5" name="Picture 4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5D8B277B-5CEE-BAAC-8635-753D6553D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94380"/>
            <a:ext cx="5066641" cy="2604884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65BBC9EE-7E8C-D1FA-316A-923C667F2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47" y="2145143"/>
            <a:ext cx="2717800" cy="15240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75077C-D202-45BB-B0C6-6B5F79029CE4}"/>
              </a:ext>
            </a:extLst>
          </p:cNvPr>
          <p:cNvCxnSpPr>
            <a:cxnSpLocks/>
          </p:cNvCxnSpPr>
          <p:nvPr/>
        </p:nvCxnSpPr>
        <p:spPr>
          <a:xfrm>
            <a:off x="1334042" y="3822367"/>
            <a:ext cx="164445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E7763E-A2DC-06E1-FCFE-09D23580F29F}"/>
              </a:ext>
            </a:extLst>
          </p:cNvPr>
          <p:cNvCxnSpPr>
            <a:cxnSpLocks/>
          </p:cNvCxnSpPr>
          <p:nvPr/>
        </p:nvCxnSpPr>
        <p:spPr>
          <a:xfrm flipV="1">
            <a:off x="2914650" y="2830978"/>
            <a:ext cx="3313497" cy="98005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857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>
                <a:ea typeface="GyeonggiTitleOTF Bold" panose="02020603020101020101" pitchFamily="18" charset="-127"/>
              </a:rPr>
              <a:t>auto-gpt</a:t>
            </a:r>
            <a:endParaRPr kumimoji="1" lang="ko-Kore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FD9B2-C74F-A938-E20C-E3999D7F7F2C}"/>
              </a:ext>
            </a:extLst>
          </p:cNvPr>
          <p:cNvSpPr txBox="1"/>
          <p:nvPr/>
        </p:nvSpPr>
        <p:spPr>
          <a:xfrm>
            <a:off x="628650" y="1292235"/>
            <a:ext cx="4572000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agent.py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  <p:pic>
        <p:nvPicPr>
          <p:cNvPr id="4" name="Picture 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E9D30269-8DAB-63EA-DD89-6828C588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41262"/>
            <a:ext cx="4381500" cy="1155700"/>
          </a:xfrm>
          <a:prstGeom prst="rect">
            <a:avLst/>
          </a:prstGeom>
        </p:spPr>
      </p:pic>
      <p:pic>
        <p:nvPicPr>
          <p:cNvPr id="11" name="Picture 10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65947C4E-3A58-DCDC-B76B-AB02868FB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729681"/>
            <a:ext cx="5892800" cy="1066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2C2F6-68B8-9D2E-BAEF-9696271EA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367906"/>
            <a:ext cx="7772400" cy="81698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2469C6-BE60-9F8B-9145-FD47F2D97302}"/>
              </a:ext>
            </a:extLst>
          </p:cNvPr>
          <p:cNvCxnSpPr>
            <a:cxnSpLocks/>
          </p:cNvCxnSpPr>
          <p:nvPr/>
        </p:nvCxnSpPr>
        <p:spPr>
          <a:xfrm>
            <a:off x="2459114" y="2623761"/>
            <a:ext cx="149496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0FD27C-1E54-DFC5-9EC1-DEE31B1D9147}"/>
              </a:ext>
            </a:extLst>
          </p:cNvPr>
          <p:cNvCxnSpPr>
            <a:cxnSpLocks/>
          </p:cNvCxnSpPr>
          <p:nvPr/>
        </p:nvCxnSpPr>
        <p:spPr>
          <a:xfrm>
            <a:off x="1792181" y="4048917"/>
            <a:ext cx="143272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16704C-CC54-E82F-7D88-54E5A8013D56}"/>
              </a:ext>
            </a:extLst>
          </p:cNvPr>
          <p:cNvCxnSpPr>
            <a:cxnSpLocks/>
          </p:cNvCxnSpPr>
          <p:nvPr/>
        </p:nvCxnSpPr>
        <p:spPr>
          <a:xfrm>
            <a:off x="3437074" y="4057145"/>
            <a:ext cx="320458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A93235-26C5-EF7F-8D6F-312476232E6D}"/>
              </a:ext>
            </a:extLst>
          </p:cNvPr>
          <p:cNvCxnSpPr>
            <a:cxnSpLocks/>
          </p:cNvCxnSpPr>
          <p:nvPr/>
        </p:nvCxnSpPr>
        <p:spPr>
          <a:xfrm>
            <a:off x="927300" y="2656732"/>
            <a:ext cx="135905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404EDBF-6AC8-0A70-C1B4-94F9AE82BAC4}"/>
              </a:ext>
            </a:extLst>
          </p:cNvPr>
          <p:cNvCxnSpPr>
            <a:cxnSpLocks/>
          </p:cNvCxnSpPr>
          <p:nvPr/>
        </p:nvCxnSpPr>
        <p:spPr>
          <a:xfrm flipH="1">
            <a:off x="1075038" y="2722544"/>
            <a:ext cx="87613" cy="264536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45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>
                <a:ea typeface="GyeonggiTitleOTF Bold" panose="02020603020101020101" pitchFamily="18" charset="-127"/>
              </a:rPr>
              <a:t>auto-gpt</a:t>
            </a:r>
            <a:endParaRPr kumimoji="1" lang="ko-Kore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FD9B2-C74F-A938-E20C-E3999D7F7F2C}"/>
              </a:ext>
            </a:extLst>
          </p:cNvPr>
          <p:cNvSpPr txBox="1"/>
          <p:nvPr/>
        </p:nvSpPr>
        <p:spPr>
          <a:xfrm>
            <a:off x="628650" y="1292235"/>
            <a:ext cx="4572000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agent.py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  <p:pic>
        <p:nvPicPr>
          <p:cNvPr id="4" name="Picture 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E9D30269-8DAB-63EA-DD89-6828C588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41262"/>
            <a:ext cx="4381500" cy="1155700"/>
          </a:xfrm>
          <a:prstGeom prst="rect">
            <a:avLst/>
          </a:prstGeom>
        </p:spPr>
      </p:pic>
      <p:pic>
        <p:nvPicPr>
          <p:cNvPr id="5" name="Picture 4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FB1A822D-FE19-6DFB-5FB9-E427C8602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615298"/>
            <a:ext cx="7772400" cy="1631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A4F85F-BD59-9CBE-7E32-E92C0D7D1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5565765"/>
            <a:ext cx="6311900" cy="254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C78641-9C83-32AA-42F9-BB577E223540}"/>
              </a:ext>
            </a:extLst>
          </p:cNvPr>
          <p:cNvCxnSpPr>
            <a:cxnSpLocks/>
          </p:cNvCxnSpPr>
          <p:nvPr/>
        </p:nvCxnSpPr>
        <p:spPr>
          <a:xfrm>
            <a:off x="2175242" y="3888277"/>
            <a:ext cx="143272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F12413-DCE9-4628-6331-5E92364BE411}"/>
              </a:ext>
            </a:extLst>
          </p:cNvPr>
          <p:cNvCxnSpPr>
            <a:cxnSpLocks/>
          </p:cNvCxnSpPr>
          <p:nvPr/>
        </p:nvCxnSpPr>
        <p:spPr>
          <a:xfrm>
            <a:off x="4457940" y="3888277"/>
            <a:ext cx="387755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D29B05-AC18-1DAF-9C22-BCF48044B112}"/>
              </a:ext>
            </a:extLst>
          </p:cNvPr>
          <p:cNvCxnSpPr>
            <a:cxnSpLocks/>
          </p:cNvCxnSpPr>
          <p:nvPr/>
        </p:nvCxnSpPr>
        <p:spPr>
          <a:xfrm>
            <a:off x="1427666" y="4048917"/>
            <a:ext cx="45650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034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>
                <a:ea typeface="GyeonggiTitleOTF Bold" panose="02020603020101020101" pitchFamily="18" charset="-127"/>
              </a:rPr>
              <a:t>auto-gpt</a:t>
            </a:r>
            <a:endParaRPr kumimoji="1" lang="ko-Kore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FD9B2-C74F-A938-E20C-E3999D7F7F2C}"/>
              </a:ext>
            </a:extLst>
          </p:cNvPr>
          <p:cNvSpPr txBox="1"/>
          <p:nvPr/>
        </p:nvSpPr>
        <p:spPr>
          <a:xfrm>
            <a:off x="628650" y="1292235"/>
            <a:ext cx="4572000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agent.py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  <p:pic>
        <p:nvPicPr>
          <p:cNvPr id="4" name="Picture 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E9D30269-8DAB-63EA-DD89-6828C588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99999"/>
            <a:ext cx="4381500" cy="11557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5EDB6C3-70F3-DEEA-65E6-AA801B91A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496962"/>
            <a:ext cx="7772400" cy="31886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804C71-D864-4F36-A358-44D84A6CBBA5}"/>
              </a:ext>
            </a:extLst>
          </p:cNvPr>
          <p:cNvCxnSpPr>
            <a:cxnSpLocks/>
          </p:cNvCxnSpPr>
          <p:nvPr/>
        </p:nvCxnSpPr>
        <p:spPr>
          <a:xfrm>
            <a:off x="2386067" y="5432878"/>
            <a:ext cx="118406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8072-CF11-77CD-33CA-8BAFDEE5E603}"/>
              </a:ext>
            </a:extLst>
          </p:cNvPr>
          <p:cNvCxnSpPr>
            <a:cxnSpLocks/>
          </p:cNvCxnSpPr>
          <p:nvPr/>
        </p:nvCxnSpPr>
        <p:spPr>
          <a:xfrm>
            <a:off x="4699752" y="5432878"/>
            <a:ext cx="387755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9B98CC-40AE-3344-FCF3-1DE93F0AE061}"/>
              </a:ext>
            </a:extLst>
          </p:cNvPr>
          <p:cNvCxnSpPr>
            <a:cxnSpLocks/>
          </p:cNvCxnSpPr>
          <p:nvPr/>
        </p:nvCxnSpPr>
        <p:spPr>
          <a:xfrm>
            <a:off x="536671" y="6474968"/>
            <a:ext cx="118406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511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>
                <a:ea typeface="GyeonggiTitleOTF Bold" panose="02020603020101020101" pitchFamily="18" charset="-127"/>
              </a:rPr>
              <a:t>auto-gpt</a:t>
            </a:r>
            <a:endParaRPr kumimoji="1" lang="ko-Kore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FD9B2-C74F-A938-E20C-E3999D7F7F2C}"/>
              </a:ext>
            </a:extLst>
          </p:cNvPr>
          <p:cNvSpPr txBox="1"/>
          <p:nvPr/>
        </p:nvSpPr>
        <p:spPr>
          <a:xfrm>
            <a:off x="628650" y="1292235"/>
            <a:ext cx="4572000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agent.py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  <p:pic>
        <p:nvPicPr>
          <p:cNvPr id="5" name="Picture 4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9B356CB-5F05-1C1D-68F6-FA094960C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2203450"/>
            <a:ext cx="7708900" cy="245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984723-50D5-7990-53E4-04B31B7A9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273850"/>
            <a:ext cx="7772400" cy="8169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B3ACBC-656F-9F64-472F-80083F68966F}"/>
              </a:ext>
            </a:extLst>
          </p:cNvPr>
          <p:cNvCxnSpPr>
            <a:cxnSpLocks/>
          </p:cNvCxnSpPr>
          <p:nvPr/>
        </p:nvCxnSpPr>
        <p:spPr>
          <a:xfrm>
            <a:off x="1036378" y="3208662"/>
            <a:ext cx="494613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741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b="1">
                <a:ea typeface="GyeonggiTitleOTF Bold" panose="02020603020101020101" pitchFamily="18" charset="-127"/>
              </a:rPr>
              <a:t>auto-gpt</a:t>
            </a:r>
            <a:endParaRPr kumimoji="1" lang="ko-Kore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FD9B2-C74F-A938-E20C-E3999D7F7F2C}"/>
              </a:ext>
            </a:extLst>
          </p:cNvPr>
          <p:cNvSpPr txBox="1"/>
          <p:nvPr/>
        </p:nvSpPr>
        <p:spPr>
          <a:xfrm>
            <a:off x="628650" y="1292235"/>
            <a:ext cx="4572000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autogpt</a:t>
            </a: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/</a:t>
            </a:r>
            <a:r>
              <a:rPr kumimoji="1" lang="en-US" altLang="ko-Kore-KR" dirty="0" err="1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llm</a:t>
            </a:r>
            <a:r>
              <a:rPr kumimoji="1" lang="en-US" altLang="ko-Kore-KR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</a:t>
            </a: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yeonggiTitleOTF Medium" panose="02020603020101020101" pitchFamily="18" charset="-127"/>
                <a:ea typeface="GyeonggiTitleOTF Medium" panose="02020603020101020101" pitchFamily="18" charset="-127"/>
                <a:cs typeface="+mn-cs"/>
              </a:rPr>
              <a:t>add(</a:t>
            </a:r>
            <a:r>
              <a:rPr kumimoji="1" lang="en-US" altLang="ko-Kore-KR" dirty="0">
                <a:solidFill>
                  <a:prstClr val="black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..)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yeonggiTitleOTF Medium" panose="02020603020101020101" pitchFamily="18" charset="-127"/>
              <a:ea typeface="GyeonggiTitleOTF Medium" panose="02020603020101020101" pitchFamily="18" charset="-127"/>
              <a:cs typeface="+mn-cs"/>
            </a:endParaRPr>
          </a:p>
        </p:txBody>
      </p:sp>
      <p:pic>
        <p:nvPicPr>
          <p:cNvPr id="4" name="Picture 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0696F09B-618F-CD49-1687-8744BF335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567729"/>
            <a:ext cx="5448300" cy="723900"/>
          </a:xfrm>
          <a:prstGeom prst="rect">
            <a:avLst/>
          </a:prstGeom>
        </p:spPr>
      </p:pic>
      <p:pic>
        <p:nvPicPr>
          <p:cNvPr id="8" name="Picture 7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28CFAC9D-61CC-D7F7-1201-908256ECE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40183"/>
            <a:ext cx="2324100" cy="546100"/>
          </a:xfrm>
          <a:prstGeom prst="rect">
            <a:avLst/>
          </a:prstGeom>
        </p:spPr>
      </p:pic>
      <p:pic>
        <p:nvPicPr>
          <p:cNvPr id="12" name="Picture 11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9A6F0442-F13E-C0A1-215B-719F99538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3429000"/>
            <a:ext cx="52705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78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72179" y="2932345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5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AutoGPT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워크플로우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step 2.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사용자의 설정에 기반하여 초기 프롬프트가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생성한다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" altLang="ko-Kore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system_prompt</a:t>
            </a:r>
            <a:r>
              <a:rPr kumimoji="1"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= </a:t>
            </a:r>
            <a:r>
              <a:rPr kumimoji="1" lang="en" altLang="ko-Kore-KR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ai_config.construct_full_prompt</a:t>
            </a:r>
            <a:r>
              <a:rPr kumimoji="1"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AAC161-1453-1E78-0353-24DD2F929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43463"/>
            <a:ext cx="7772400" cy="17908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E92D24-C13F-536F-DD05-370C18475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934282"/>
            <a:ext cx="7772400" cy="1910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1279B7-B6CD-3C44-4262-6B5E19FDCC22}"/>
              </a:ext>
            </a:extLst>
          </p:cNvPr>
          <p:cNvSpPr txBox="1"/>
          <p:nvPr/>
        </p:nvSpPr>
        <p:spPr>
          <a:xfrm>
            <a:off x="1122179" y="3504140"/>
            <a:ext cx="70366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100" b="0" i="0" dirty="0">
                <a:solidFill>
                  <a:schemeClr val="bg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사용자의 도움 없이 항상 독립적으로 결정을 내리셔야 합니다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</a:p>
          <a:p>
            <a:pPr algn="l"/>
            <a:r>
              <a:rPr lang="en" altLang="ko-Kore-KR" sz="1100" b="0" i="0" dirty="0">
                <a:solidFill>
                  <a:schemeClr val="bg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LLM</a:t>
            </a:r>
            <a:r>
              <a:rPr lang="ko-KR" altLang="en-US" sz="1100" b="0" i="0" dirty="0" err="1">
                <a:solidFill>
                  <a:schemeClr val="bg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으로서의</a:t>
            </a:r>
            <a:r>
              <a:rPr lang="ko-KR" altLang="en-US" sz="1100" b="0" i="0" dirty="0">
                <a:solidFill>
                  <a:schemeClr val="bg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강점을 발휘하고 법적인 복잡성이 없는 간단한 전략을 추구해야 합니다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lang="ko-Kore-KR" altLang="en-US" sz="1100" dirty="0"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899F41-8A8C-CCBB-6014-A444304B3686}"/>
              </a:ext>
            </a:extLst>
          </p:cNvPr>
          <p:cNvSpPr txBox="1"/>
          <p:nvPr/>
        </p:nvSpPr>
        <p:spPr>
          <a:xfrm>
            <a:off x="685800" y="5961174"/>
            <a:ext cx="7772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You are 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{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AI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이름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</a:t>
            </a:r>
            <a:r>
              <a:rPr lang="en" altLang="ko-Kore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{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AI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 역할에 대한 설명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</a:t>
            </a:r>
          </a:p>
          <a:p>
            <a:r>
              <a:rPr lang="en" altLang="ko-Kore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{</a:t>
            </a:r>
            <a:r>
              <a:rPr lang="en" altLang="ko-Kore-KR" sz="12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prompt_start</a:t>
            </a:r>
            <a:r>
              <a:rPr lang="en" altLang="ko-Kore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</a:t>
            </a:r>
            <a:endParaRPr lang="en-US" altLang="ko-Kore-KR" sz="1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" altLang="ko-Kore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GOALS: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{</a:t>
            </a:r>
            <a:r>
              <a:rPr kumimoji="1" lang="en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AI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 달성해야 하는 목표의 목록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</a:t>
            </a:r>
            <a:endParaRPr lang="en" altLang="ko-Kore-KR" sz="1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ore-KR" sz="12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</a:t>
            </a:r>
            <a:r>
              <a:rPr lang="en" altLang="ko-Kore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 takes money to let you run. Your API budget is ${</a:t>
            </a:r>
            <a:r>
              <a:rPr kumimoji="1"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API </a:t>
            </a:r>
            <a:r>
              <a:rPr kumimoji="1"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호출을 위한 최대 금액 제한</a:t>
            </a:r>
            <a:r>
              <a:rPr lang="en" altLang="ko-Kore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} …</a:t>
            </a:r>
          </a:p>
        </p:txBody>
      </p:sp>
    </p:spTree>
    <p:extLst>
      <p:ext uri="{BB962C8B-B14F-4D97-AF65-F5344CB8AC3E}">
        <p14:creationId xmlns:p14="http://schemas.microsoft.com/office/powerpoint/2010/main" val="4227429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AutoGPT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워크플로우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step 3. </a:t>
            </a:r>
            <a:r>
              <a:rPr kumimoji="1" lang="en-US" altLang="ko-KR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ChatGPT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전송하여 응답을 받는다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8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triggering_prompt</a:t>
            </a:r>
            <a:endParaRPr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2">
              <a:lnSpc>
                <a:spcPct val="100000"/>
              </a:lnSpc>
            </a:pPr>
            <a:r>
              <a:rPr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Determine exactly one command to use, and respond using the JSON schema specified previously:</a:t>
            </a:r>
          </a:p>
          <a:p>
            <a:pPr lvl="2">
              <a:lnSpc>
                <a:spcPct val="100000"/>
              </a:lnSpc>
            </a:pP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정확히 하나의 명령을 사용하고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이전에 지정된 </a:t>
            </a:r>
            <a:r>
              <a:rPr lang="en" altLang="ko-Kore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JSON 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스키마를 사용하여 응답합니다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endParaRPr lang="en" altLang="ko-Kore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9AF1C1-2031-7B3F-48C4-C22034BE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48" y="3124993"/>
            <a:ext cx="7316522" cy="26593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C12629-8AEB-26D1-27C4-C37560F92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48" y="5784367"/>
            <a:ext cx="7316522" cy="8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83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AutoGPT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워크플로우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step 4.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응답에서 명령이 추출되고 구문 분석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(parse)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한다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만약 종료 또는 작업 완료 명령이 발행되었다면 시스템이 종료된다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그렇지 않은 경우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해당하는 명령 실행자가 주어진 인수로 명령을 실행한다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AD2E3D-8C16-0670-2EA5-27F4D8220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37" y="3997129"/>
            <a:ext cx="7772400" cy="27667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EE755E-3FF6-70D8-8691-AD68C7F6C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37" y="2412993"/>
            <a:ext cx="7772400" cy="17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12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AutoGPT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워크플로우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step 5. history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에 추가해준다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List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자료구조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messages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들과 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summary(messages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요약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정보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r>
              <a:rPr kumimoji="1"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가지고 있다</a:t>
            </a:r>
            <a:r>
              <a:rPr kumimoji="1"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18A2A1-0BF8-1744-1709-CF7620CAF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09" y="2613846"/>
            <a:ext cx="7772400" cy="16303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CF5972-0B1F-C778-3F23-CD46D970B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09" y="4244154"/>
            <a:ext cx="7772400" cy="237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83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AutoGPT</a:t>
            </a:r>
            <a:r>
              <a:rPr lang="en-US" altLang="ko-KR" sz="32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200" b="1" dirty="0"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워크플로우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043D-CC3C-2E91-7C6A-8B2742A5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step 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번외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Vector database</a:t>
            </a:r>
            <a:r>
              <a:rPr kumimoji="1" lang="ko-KR" altLang="en-US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사용하지 않는 것으로 보인다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0FEB20-A515-F30D-D79B-A5777CBF1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825166"/>
            <a:ext cx="7772400" cy="19491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630CEE-3491-6411-B999-51845BAA3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49" y="3816738"/>
            <a:ext cx="7772400" cy="29856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0652F10-04E9-7640-A934-B6E81A4F4BC2}"/>
              </a:ext>
            </a:extLst>
          </p:cNvPr>
          <p:cNvSpPr/>
          <p:nvPr/>
        </p:nvSpPr>
        <p:spPr>
          <a:xfrm>
            <a:off x="821635" y="6219419"/>
            <a:ext cx="6824869" cy="3801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1476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4577</TotalTime>
  <Words>2561</Words>
  <Application>Microsoft Macintosh PowerPoint</Application>
  <PresentationFormat>화면 슬라이드 쇼(4:3)</PresentationFormat>
  <Paragraphs>424</Paragraphs>
  <Slides>47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Arial</vt:lpstr>
      <vt:lpstr>GyeonggiTitleOTF Medium</vt:lpstr>
      <vt:lpstr>GyeonggiTitleOTF Bold</vt:lpstr>
      <vt:lpstr>Calibri</vt:lpstr>
      <vt:lpstr>Wingdings</vt:lpstr>
      <vt:lpstr>GyeonggiTitleOTF Medium</vt:lpstr>
      <vt:lpstr>Calibri Light</vt:lpstr>
      <vt:lpstr>Office 테마</vt:lpstr>
      <vt:lpstr>PowerPoint 프레젠테이션</vt:lpstr>
      <vt:lpstr>AutoGPT 정의</vt:lpstr>
      <vt:lpstr>AutoGPT 구조</vt:lpstr>
      <vt:lpstr>AutoGPT 워크플로우</vt:lpstr>
      <vt:lpstr>AutoGPT 워크플로우</vt:lpstr>
      <vt:lpstr>AutoGPT 워크플로우</vt:lpstr>
      <vt:lpstr>AutoGPT 워크플로우</vt:lpstr>
      <vt:lpstr>AutoGPT 워크플로우</vt:lpstr>
      <vt:lpstr>AutoGPT 워크플로우</vt:lpstr>
      <vt:lpstr>AutoGPT 워크플로우</vt:lpstr>
      <vt:lpstr>AutoGPT Command</vt:lpstr>
      <vt:lpstr>AutoGPT Command</vt:lpstr>
      <vt:lpstr>AutoGPT Command</vt:lpstr>
      <vt:lpstr>AutoGPT Command</vt:lpstr>
      <vt:lpstr>AutoGPT Command</vt:lpstr>
      <vt:lpstr>AutoGPT Command</vt:lpstr>
      <vt:lpstr>AutoGPT Command</vt:lpstr>
      <vt:lpstr>AutoGPT Command</vt:lpstr>
      <vt:lpstr>AutoGPT Command</vt:lpstr>
      <vt:lpstr>AutoGPT Command</vt:lpstr>
      <vt:lpstr>AutoGPT Command</vt:lpstr>
      <vt:lpstr>AutoGPT Command</vt:lpstr>
      <vt:lpstr>AutoGPT Command</vt:lpstr>
      <vt:lpstr>AutoGPT Command</vt:lpstr>
      <vt:lpstr>AutoGPT Command</vt:lpstr>
      <vt:lpstr>AutoGPT Command</vt:lpstr>
      <vt:lpstr>auto-gpt</vt:lpstr>
      <vt:lpstr>auto-gpt</vt:lpstr>
      <vt:lpstr>auto-gpt</vt:lpstr>
      <vt:lpstr>auto-gpt</vt:lpstr>
      <vt:lpstr>auto-gpt</vt:lpstr>
      <vt:lpstr>auto-gpt</vt:lpstr>
      <vt:lpstr>auto-gpt</vt:lpstr>
      <vt:lpstr>auto-gpt</vt:lpstr>
      <vt:lpstr>auto-gpt</vt:lpstr>
      <vt:lpstr>auto-gpt</vt:lpstr>
      <vt:lpstr>auto-gpt</vt:lpstr>
      <vt:lpstr>auto-gpt</vt:lpstr>
      <vt:lpstr>auto-gpt</vt:lpstr>
      <vt:lpstr>auto-gpt</vt:lpstr>
      <vt:lpstr>auto-gpt</vt:lpstr>
      <vt:lpstr>auto-gpt</vt:lpstr>
      <vt:lpstr>auto-gpt</vt:lpstr>
      <vt:lpstr>auto-gpt</vt:lpstr>
      <vt:lpstr>auto-gpt</vt:lpstr>
      <vt:lpstr>auto-gpt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조희진</dc:creator>
  <cp:lastModifiedBy>조희진</cp:lastModifiedBy>
  <cp:revision>162</cp:revision>
  <dcterms:created xsi:type="dcterms:W3CDTF">2023-05-28T14:12:31Z</dcterms:created>
  <dcterms:modified xsi:type="dcterms:W3CDTF">2023-06-29T09:16:44Z</dcterms:modified>
</cp:coreProperties>
</file>